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Default ContentType="image/x-emf" Extension="emf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8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drawingml.chart+xml" PartName="/ppt/charts/chart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9144000"/>
  <p:notesSz cx="6858000" cy="9144000"/>
  <p:defaultTextStyle>
    <a:defPPr lvl="0">
      <a:defRPr lang="es-CL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Jorge%20y%20Vanessa\Apr%20huellanto\Flujo%20Caja%20Apr%202023_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Metro Cubico Agua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'2023'!$AH$13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('2023'!$AG$14:$AG$15,'2023'!$AG$19,'2023'!$AG$22:$AG$23)</c:f>
              <c:strCache>
                <c:ptCount val="5"/>
                <c:pt idx="0">
                  <c:v>Sueldos</c:v>
                </c:pt>
                <c:pt idx="1">
                  <c:v>Previred</c:v>
                </c:pt>
                <c:pt idx="2">
                  <c:v>Software</c:v>
                </c:pt>
                <c:pt idx="3">
                  <c:v>Luz</c:v>
                </c:pt>
                <c:pt idx="4">
                  <c:v>Stock </c:v>
                </c:pt>
              </c:strCache>
            </c:strRef>
          </c:cat>
          <c:val>
            <c:numRef>
              <c:f>('2023'!$AH$14:$AH$15,'2023'!$AH$19,'2023'!$AH$22:$AH$23)</c:f>
              <c:numCache>
                <c:formatCode>0,0%</c:formatCode>
                <c:ptCount val="5"/>
                <c:pt idx="0">
                  <c:v>0.29563141969949591</c:v>
                </c:pt>
                <c:pt idx="1">
                  <c:v>8.7534582854512877E-2</c:v>
                </c:pt>
                <c:pt idx="2">
                  <c:v>2.8347906574308367E-2</c:v>
                </c:pt>
                <c:pt idx="3">
                  <c:v>0.3263665817226914</c:v>
                </c:pt>
                <c:pt idx="4">
                  <c:v>7.7997198423372757E-2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394752"/>
        <c:axId val="23159168"/>
      </c:barChart>
      <c:catAx>
        <c:axId val="66394752"/>
        <c:scaling>
          <c:orientation val="minMax"/>
        </c:scaling>
        <c:delete val="0"/>
        <c:axPos val="b"/>
        <c:majorTickMark val="out"/>
        <c:minorTickMark val="none"/>
        <c:tickLblPos val="nextTo"/>
        <c:crossAx val="23159168"/>
        <c:crosses val="autoZero"/>
        <c:auto val="1"/>
        <c:lblAlgn val="ctr"/>
        <c:lblOffset val="100"/>
        <c:noMultiLvlLbl val="0"/>
      </c:catAx>
      <c:valAx>
        <c:axId val="23159168"/>
        <c:scaling>
          <c:orientation val="minMax"/>
        </c:scaling>
        <c:delete val="0"/>
        <c:axPos val="l"/>
        <c:majorGridlines/>
        <c:numFmt formatCode="0,0%" sourceLinked="1"/>
        <c:majorTickMark val="out"/>
        <c:minorTickMark val="none"/>
        <c:tickLblPos val="nextTo"/>
        <c:crossAx val="663947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L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DF22DFF-8335-4DC0-BB73-40830DBDF24A}" type="datetimeFigureOut">
              <a:rPr lang="es-CL" smtClean="0"/>
              <a:t>10-10-2024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../Plano%20A.Servicio.S.Apr%20%20HUELLANTO%20BAJO.pdf" TargetMode="External"/><Relationship Id="rId2" Type="http://schemas.openxmlformats.org/officeDocument/2006/relationships/hyperlink" Target="../Informe%20de%20Capacidad%20DOH_Julio_2024_172B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827584" y="2492896"/>
            <a:ext cx="7543800" cy="1524000"/>
          </a:xfrm>
        </p:spPr>
        <p:txBody>
          <a:bodyPr/>
          <a:lstStyle/>
          <a:p>
            <a:r>
              <a:rPr lang="es-CL" sz="7200" dirty="0" smtClean="0"/>
              <a:t>APR </a:t>
            </a:r>
            <a:r>
              <a:rPr lang="es-CL" sz="7200" dirty="0" err="1" smtClean="0"/>
              <a:t>Huellanto</a:t>
            </a:r>
            <a:r>
              <a:rPr lang="es-CL" sz="7200" dirty="0" smtClean="0"/>
              <a:t> bajo</a:t>
            </a:r>
            <a:endParaRPr lang="es-CL" sz="7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539552" y="4365104"/>
            <a:ext cx="6858000" cy="990600"/>
          </a:xfrm>
        </p:spPr>
        <p:txBody>
          <a:bodyPr>
            <a:normAutofit/>
          </a:bodyPr>
          <a:lstStyle/>
          <a:p>
            <a:r>
              <a:rPr lang="es-CL" dirty="0" smtClean="0"/>
              <a:t>Reunión comprometida de febrero 2024.</a:t>
            </a:r>
          </a:p>
          <a:p>
            <a:r>
              <a:rPr lang="es-CL" dirty="0" smtClean="0"/>
              <a:t>Sexta reunión de directiva periodo 2022 - 2024.</a:t>
            </a:r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4572000" y="5488545"/>
            <a:ext cx="4142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800" dirty="0" smtClean="0">
                <a:solidFill>
                  <a:srgbClr val="303030"/>
                </a:solidFill>
              </a:rPr>
              <a:t>Octubre </a:t>
            </a:r>
            <a:r>
              <a:rPr lang="es-CL" sz="2800" dirty="0">
                <a:solidFill>
                  <a:srgbClr val="303030"/>
                </a:solidFill>
              </a:rPr>
              <a:t>5</a:t>
            </a:r>
            <a:r>
              <a:rPr lang="es-CL" sz="2800" dirty="0" smtClean="0">
                <a:solidFill>
                  <a:srgbClr val="303030"/>
                </a:solidFill>
              </a:rPr>
              <a:t>, </a:t>
            </a:r>
            <a:r>
              <a:rPr lang="es-CL" sz="2800" dirty="0">
                <a:solidFill>
                  <a:srgbClr val="303030"/>
                </a:solidFill>
              </a:rPr>
              <a:t>de </a:t>
            </a:r>
            <a:r>
              <a:rPr lang="es-CL" sz="2800" dirty="0" smtClean="0">
                <a:solidFill>
                  <a:srgbClr val="303030"/>
                </a:solidFill>
              </a:rPr>
              <a:t>2024</a:t>
            </a:r>
            <a:endParaRPr lang="es-CL" dirty="0"/>
          </a:p>
        </p:txBody>
      </p:sp>
      <p:pic>
        <p:nvPicPr>
          <p:cNvPr id="5" name="4 Imagen"/>
          <p:cNvPicPr/>
          <p:nvPr/>
        </p:nvPicPr>
        <p:blipFill rotWithShape="1">
          <a:blip r:embed="rId2"/>
          <a:srcRect l="40883" t="37447" r="41267" b="39574"/>
          <a:stretch/>
        </p:blipFill>
        <p:spPr bwMode="auto">
          <a:xfrm>
            <a:off x="2915816" y="568097"/>
            <a:ext cx="3168352" cy="2284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00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4096"/>
          </a:xfrm>
        </p:spPr>
        <p:txBody>
          <a:bodyPr>
            <a:normAutofit/>
          </a:bodyPr>
          <a:lstStyle/>
          <a:p>
            <a:r>
              <a:rPr lang="es-CL" sz="3200" dirty="0" err="1" smtClean="0"/>
              <a:t>Apr</a:t>
            </a:r>
            <a:r>
              <a:rPr lang="es-CL" sz="3200" dirty="0" smtClean="0"/>
              <a:t> </a:t>
            </a:r>
            <a:r>
              <a:rPr lang="es-CL" sz="3200" dirty="0" err="1" smtClean="0"/>
              <a:t>Huellantu</a:t>
            </a:r>
            <a:r>
              <a:rPr lang="es-CL" sz="3200" dirty="0" smtClean="0"/>
              <a:t> 2023</a:t>
            </a:r>
            <a:endParaRPr lang="es-CL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543800" cy="3886200"/>
          </a:xfrm>
        </p:spPr>
        <p:txBody>
          <a:bodyPr/>
          <a:lstStyle/>
          <a:p>
            <a:endParaRPr lang="es-CL" dirty="0" smtClean="0"/>
          </a:p>
          <a:p>
            <a:r>
              <a:rPr lang="es-CL" dirty="0" smtClean="0"/>
              <a:t>Datos financieros: 2023- 2024.</a:t>
            </a:r>
          </a:p>
          <a:p>
            <a:r>
              <a:rPr lang="es-CL" dirty="0" smtClean="0"/>
              <a:t>Gestión </a:t>
            </a:r>
            <a:r>
              <a:rPr lang="es-CL" dirty="0" err="1" smtClean="0"/>
              <a:t>SApr</a:t>
            </a:r>
            <a:r>
              <a:rPr lang="es-CL" dirty="0" smtClean="0"/>
              <a:t>: Inversiones, proyectos.</a:t>
            </a:r>
            <a:endParaRPr lang="es-CL" dirty="0"/>
          </a:p>
          <a:p>
            <a:r>
              <a:rPr lang="es-CL" dirty="0" smtClean="0"/>
              <a:t>Informe de Capacidad del sistema.</a:t>
            </a:r>
          </a:p>
          <a:p>
            <a:r>
              <a:rPr lang="es-CL" dirty="0" smtClean="0"/>
              <a:t>Plan de trabajo alto consumo. Enero-Marzo 2025.</a:t>
            </a:r>
          </a:p>
          <a:p>
            <a:r>
              <a:rPr lang="es-CL" dirty="0" smtClean="0"/>
              <a:t>Elección de nueva directiva 2025-2027.</a:t>
            </a:r>
          </a:p>
          <a:p>
            <a:endParaRPr lang="es-CL" dirty="0" smtClean="0"/>
          </a:p>
          <a:p>
            <a:r>
              <a:rPr lang="es-CL" dirty="0" smtClean="0"/>
              <a:t>Conclusiones.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9912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62" y="836712"/>
            <a:ext cx="8856984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347864" y="37402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Flujo Caja Año 2023</a:t>
            </a:r>
            <a:endParaRPr lang="es-CL" dirty="0"/>
          </a:p>
        </p:txBody>
      </p:sp>
      <p:sp>
        <p:nvSpPr>
          <p:cNvPr id="3" name="2 Rectángulo"/>
          <p:cNvSpPr/>
          <p:nvPr/>
        </p:nvSpPr>
        <p:spPr>
          <a:xfrm>
            <a:off x="171062" y="1196752"/>
            <a:ext cx="8856984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682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548680"/>
            <a:ext cx="6781800" cy="576064"/>
          </a:xfrm>
        </p:spPr>
        <p:txBody>
          <a:bodyPr>
            <a:normAutofit fontScale="90000"/>
          </a:bodyPr>
          <a:lstStyle/>
          <a:p>
            <a:r>
              <a:rPr lang="es-CL" sz="3200" dirty="0" smtClean="0"/>
              <a:t>Ejercicio 2023</a:t>
            </a:r>
            <a:endParaRPr lang="es-CL" sz="32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2776"/>
            <a:ext cx="26670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663139"/>
              </p:ext>
            </p:extLst>
          </p:nvPr>
        </p:nvGraphicFramePr>
        <p:xfrm>
          <a:off x="539552" y="1124744"/>
          <a:ext cx="534080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19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781800" cy="432048"/>
          </a:xfrm>
        </p:spPr>
        <p:txBody>
          <a:bodyPr>
            <a:normAutofit fontScale="90000"/>
          </a:bodyPr>
          <a:lstStyle/>
          <a:p>
            <a:r>
              <a:rPr lang="es-CL" sz="2800" dirty="0" smtClean="0"/>
              <a:t>Gastos de </a:t>
            </a:r>
            <a:r>
              <a:rPr lang="es-CL" sz="2800" dirty="0" err="1" smtClean="0"/>
              <a:t>Mantencion</a:t>
            </a:r>
            <a:r>
              <a:rPr lang="es-CL" sz="2800" dirty="0" smtClean="0"/>
              <a:t> </a:t>
            </a:r>
            <a:r>
              <a:rPr lang="es-CL" sz="2800" dirty="0" err="1" smtClean="0"/>
              <a:t>Sapr</a:t>
            </a:r>
            <a:r>
              <a:rPr lang="es-CL" sz="2800" dirty="0" smtClean="0"/>
              <a:t> 2023-2024</a:t>
            </a:r>
            <a:endParaRPr lang="es-CL" sz="28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8784976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081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53108" y="0"/>
            <a:ext cx="6781800" cy="404664"/>
          </a:xfrm>
        </p:spPr>
        <p:txBody>
          <a:bodyPr>
            <a:normAutofit/>
          </a:bodyPr>
          <a:lstStyle/>
          <a:p>
            <a:r>
              <a:rPr lang="es-CL" sz="2000" dirty="0" smtClean="0">
                <a:solidFill>
                  <a:schemeClr val="bg1"/>
                </a:solidFill>
              </a:rPr>
              <a:t>Reparaciones en la red 2024</a:t>
            </a:r>
            <a:endParaRPr lang="es-CL" sz="20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31222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8640960" cy="2971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552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6021288"/>
            <a:ext cx="7019424" cy="576064"/>
          </a:xfrm>
        </p:spPr>
        <p:txBody>
          <a:bodyPr>
            <a:normAutofit/>
          </a:bodyPr>
          <a:lstStyle/>
          <a:p>
            <a:r>
              <a:rPr lang="es-CL" sz="2000" dirty="0" smtClean="0">
                <a:hlinkClick r:id="rId2" action="ppaction://hlinkfile"/>
              </a:rPr>
              <a:t>Informe</a:t>
            </a:r>
            <a:r>
              <a:rPr lang="es-CL" sz="2000" dirty="0" smtClean="0"/>
              <a:t>-----------</a:t>
            </a:r>
            <a:r>
              <a:rPr lang="es-CL" sz="2000" dirty="0" smtClean="0">
                <a:hlinkClick r:id="rId3" action="ppaction://hlinkfile"/>
              </a:rPr>
              <a:t>Plano </a:t>
            </a:r>
            <a:endParaRPr lang="es-CL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6" t="14626" r="20848" b="15226"/>
          <a:stretch/>
        </p:blipFill>
        <p:spPr bwMode="auto">
          <a:xfrm>
            <a:off x="179512" y="332656"/>
            <a:ext cx="8856984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922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476672"/>
            <a:ext cx="6781800" cy="432048"/>
          </a:xfrm>
        </p:spPr>
        <p:txBody>
          <a:bodyPr>
            <a:normAutofit fontScale="90000"/>
          </a:bodyPr>
          <a:lstStyle/>
          <a:p>
            <a:r>
              <a:rPr lang="es-CL" sz="2800" dirty="0" smtClean="0"/>
              <a:t>Plan de trabajo Temporada de alto consumo</a:t>
            </a:r>
            <a:endParaRPr lang="es-CL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124744"/>
            <a:ext cx="7543800" cy="4680520"/>
          </a:xfrm>
        </p:spPr>
        <p:txBody>
          <a:bodyPr>
            <a:normAutofit fontScale="92500" lnSpcReduction="20000"/>
          </a:bodyPr>
          <a:lstStyle/>
          <a:p>
            <a:r>
              <a:rPr lang="es-CL" dirty="0" smtClean="0"/>
              <a:t>Diciembre 2024_Enero, Febrero, Marzo 2025.</a:t>
            </a:r>
          </a:p>
          <a:p>
            <a:endParaRPr lang="es-CL" dirty="0" smtClean="0"/>
          </a:p>
          <a:p>
            <a:endParaRPr lang="es-CL" dirty="0" smtClean="0"/>
          </a:p>
          <a:p>
            <a:r>
              <a:rPr lang="es-CL" dirty="0" smtClean="0"/>
              <a:t>No regar en horario 19 a 21 horas.</a:t>
            </a:r>
          </a:p>
          <a:p>
            <a:r>
              <a:rPr lang="es-CL" dirty="0" smtClean="0"/>
              <a:t>Detectar el mal uso del agua, buscando alternativas. </a:t>
            </a:r>
          </a:p>
          <a:p>
            <a:r>
              <a:rPr lang="es-CL" dirty="0" smtClean="0"/>
              <a:t>Intervenir cañerías. Información al </a:t>
            </a:r>
            <a:r>
              <a:rPr lang="es-CL" dirty="0" err="1" smtClean="0"/>
              <a:t>dia</a:t>
            </a:r>
            <a:r>
              <a:rPr lang="es-CL" dirty="0" smtClean="0"/>
              <a:t>.</a:t>
            </a:r>
          </a:p>
          <a:p>
            <a:r>
              <a:rPr lang="es-CL" dirty="0" smtClean="0"/>
              <a:t>Implementación de cambios en caudal/presión en la red.</a:t>
            </a:r>
          </a:p>
          <a:p>
            <a:r>
              <a:rPr lang="es-CL" dirty="0" smtClean="0"/>
              <a:t> Cambios en el sistema de llenado de Copa de Agua. (mayor </a:t>
            </a:r>
            <a:r>
              <a:rPr lang="es-CL" dirty="0" err="1" smtClean="0"/>
              <a:t>energia</a:t>
            </a:r>
            <a:r>
              <a:rPr lang="es-CL" dirty="0" smtClean="0"/>
              <a:t>).</a:t>
            </a:r>
          </a:p>
          <a:p>
            <a:endParaRPr lang="es-CL" dirty="0" smtClean="0"/>
          </a:p>
          <a:p>
            <a:r>
              <a:rPr lang="es-CL" dirty="0" smtClean="0"/>
              <a:t>Difundir:</a:t>
            </a:r>
          </a:p>
          <a:p>
            <a:r>
              <a:rPr lang="es-CL" dirty="0" smtClean="0"/>
              <a:t>Entregar </a:t>
            </a:r>
            <a:r>
              <a:rPr lang="es-CL" dirty="0" err="1" smtClean="0"/>
              <a:t>flayer</a:t>
            </a:r>
            <a:r>
              <a:rPr lang="es-CL" dirty="0" smtClean="0"/>
              <a:t> con las boletas.</a:t>
            </a:r>
          </a:p>
          <a:p>
            <a:r>
              <a:rPr lang="es-CL" dirty="0" smtClean="0"/>
              <a:t>Informar a los socios-cliente (cabañas).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6614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908720"/>
            <a:ext cx="6781800" cy="870992"/>
          </a:xfrm>
        </p:spPr>
        <p:txBody>
          <a:bodyPr>
            <a:normAutofit fontScale="90000"/>
          </a:bodyPr>
          <a:lstStyle/>
          <a:p>
            <a:r>
              <a:rPr lang="es-CL" dirty="0" smtClean="0"/>
              <a:t>Elección nueva directiva periodo 2025-2027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916832"/>
            <a:ext cx="7543800" cy="4176464"/>
          </a:xfrm>
        </p:spPr>
        <p:txBody>
          <a:bodyPr>
            <a:normAutofit fontScale="92500"/>
          </a:bodyPr>
          <a:lstStyle/>
          <a:p>
            <a:r>
              <a:rPr lang="es-CL" sz="3000" dirty="0" smtClean="0"/>
              <a:t>Compromisos de la directiva actual:</a:t>
            </a:r>
          </a:p>
          <a:p>
            <a:r>
              <a:rPr lang="es-CL" dirty="0" smtClean="0"/>
              <a:t>Entrega de toda la información ordenada.</a:t>
            </a:r>
          </a:p>
          <a:p>
            <a:r>
              <a:rPr lang="es-CL" dirty="0" smtClean="0"/>
              <a:t>Contratos actualizados, </a:t>
            </a:r>
            <a:r>
              <a:rPr lang="es-CL" dirty="0" err="1" smtClean="0"/>
              <a:t>previred</a:t>
            </a:r>
            <a:r>
              <a:rPr lang="es-CL" dirty="0" smtClean="0"/>
              <a:t> al </a:t>
            </a:r>
            <a:r>
              <a:rPr lang="es-CL" dirty="0" err="1" smtClean="0"/>
              <a:t>dia</a:t>
            </a:r>
            <a:r>
              <a:rPr lang="es-CL" dirty="0" smtClean="0"/>
              <a:t> (cotizaciones).</a:t>
            </a:r>
          </a:p>
          <a:p>
            <a:r>
              <a:rPr lang="es-CL" dirty="0" smtClean="0"/>
              <a:t>Fiscalización de Seremi Salud 2024.</a:t>
            </a:r>
          </a:p>
          <a:p>
            <a:r>
              <a:rPr lang="es-CL" dirty="0" smtClean="0"/>
              <a:t>Limpieza del estanque de 100.000 litros.</a:t>
            </a:r>
          </a:p>
          <a:p>
            <a:r>
              <a:rPr lang="es-CL" dirty="0" smtClean="0"/>
              <a:t>Planos actualizados de Sistema de APR. Actualizada 2024 validad por </a:t>
            </a:r>
            <a:r>
              <a:rPr lang="es-CL" dirty="0" err="1" smtClean="0"/>
              <a:t>Doh</a:t>
            </a:r>
            <a:r>
              <a:rPr lang="es-CL" dirty="0" smtClean="0"/>
              <a:t>.</a:t>
            </a:r>
          </a:p>
          <a:p>
            <a:r>
              <a:rPr lang="es-CL" dirty="0" smtClean="0"/>
              <a:t>Capacitación del funcionamiento del Sistema de Agua Potable. En reunión abierta.</a:t>
            </a:r>
          </a:p>
          <a:p>
            <a:r>
              <a:rPr lang="es-CL" dirty="0" smtClean="0"/>
              <a:t>Se pedirá a la Municipalidad que valide la nueva </a:t>
            </a:r>
            <a:r>
              <a:rPr lang="es-CL" dirty="0" err="1" smtClean="0"/>
              <a:t>eleccion</a:t>
            </a:r>
            <a:r>
              <a:rPr lang="es-CL" dirty="0" smtClean="0"/>
              <a:t>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028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980728"/>
            <a:ext cx="6781800" cy="952128"/>
          </a:xfrm>
        </p:spPr>
        <p:txBody>
          <a:bodyPr/>
          <a:lstStyle/>
          <a:p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2276872"/>
            <a:ext cx="7543800" cy="3886200"/>
          </a:xfrm>
        </p:spPr>
        <p:txBody>
          <a:bodyPr/>
          <a:lstStyle/>
          <a:p>
            <a:r>
              <a:rPr lang="es-CL" dirty="0" smtClean="0"/>
              <a:t>Fecha de reunión de postulantes a nueva directiva: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820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