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57" r:id="rId3"/>
    <p:sldId id="279" r:id="rId4"/>
    <p:sldId id="273" r:id="rId5"/>
    <p:sldId id="280" r:id="rId6"/>
    <p:sldId id="281" r:id="rId7"/>
    <p:sldId id="276" r:id="rId8"/>
    <p:sldId id="277" r:id="rId9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[Consolidado_datos año_2022_2023.xlsx]Metros3!Tabla dinámica1</c:name>
    <c:fmtId val="15"/>
  </c:pivotSource>
  <c:chart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</c:pivotFmt>
      <c:pivotFmt>
        <c:idx val="7"/>
      </c:pivotFmt>
      <c:pivotFmt>
        <c:idx val="8"/>
      </c:pivotFmt>
      <c:pivotFmt>
        <c:idx val="9"/>
      </c:pivotFmt>
      <c:pivotFmt>
        <c:idx val="10"/>
      </c:pivotFmt>
      <c:pivotFmt>
        <c:idx val="11"/>
      </c:pivotFmt>
      <c:pivotFmt>
        <c:idx val="12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3"/>
      </c:pivotFmt>
      <c:pivotFmt>
        <c:idx val="14"/>
      </c:pivotFmt>
      <c:pivotFmt>
        <c:idx val="15"/>
      </c:pivotFmt>
      <c:pivotFmt>
        <c:idx val="16"/>
      </c:pivotFmt>
      <c:pivotFmt>
        <c:idx val="17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8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9"/>
        <c:dLbl>
          <c:idx val="0"/>
          <c:layout>
            <c:manualLayout>
              <c:x val="-1.5737614031550828E-2"/>
              <c:y val="-2.789272097970183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0"/>
        <c:marker>
          <c:symbol val="none"/>
        </c:marker>
        <c:dLbl>
          <c:idx val="0"/>
          <c:spPr/>
          <c:txPr>
            <a:bodyPr/>
            <a:lstStyle/>
            <a:p>
              <a:pPr>
                <a:defRPr sz="1200" b="0" u="dbl">
                  <a:solidFill>
                    <a:srgbClr val="00B050"/>
                  </a:solidFill>
                </a:defRPr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1"/>
        <c:dLbl>
          <c:idx val="0"/>
          <c:layout>
            <c:manualLayout>
              <c:x val="3.1072267243028679E-3"/>
              <c:y val="-3.4329502744248418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2"/>
        <c:dLbl>
          <c:idx val="0"/>
          <c:layout>
            <c:manualLayout>
              <c:x val="-1.3982520259362906E-2"/>
              <c:y val="8.5823756860621044E-3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3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4"/>
        <c:dLbl>
          <c:idx val="0"/>
          <c:layout>
            <c:manualLayout>
              <c:x val="-1.3982520259362906E-2"/>
              <c:y val="8.5823756860621044E-3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5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6"/>
        <c:dLbl>
          <c:idx val="0"/>
          <c:layout>
            <c:manualLayout>
              <c:x val="-1.5737614031550828E-2"/>
              <c:y val="-2.789272097970183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7"/>
        <c:marker>
          <c:symbol val="none"/>
        </c:marker>
        <c:dLbl>
          <c:idx val="0"/>
          <c:spPr/>
          <c:txPr>
            <a:bodyPr/>
            <a:lstStyle/>
            <a:p>
              <a:pPr>
                <a:defRPr sz="1200" b="0" u="dbl">
                  <a:solidFill>
                    <a:srgbClr val="00B050"/>
                  </a:solidFill>
                </a:defRPr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8"/>
        <c:dLbl>
          <c:idx val="0"/>
          <c:layout>
            <c:manualLayout>
              <c:x val="3.1072267243028679E-3"/>
              <c:y val="-3.4329502744248418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9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0"/>
        <c:dLbl>
          <c:idx val="0"/>
          <c:layout>
            <c:manualLayout>
              <c:x val="-1.3982520259362906E-2"/>
              <c:y val="8.5823756860621044E-3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2"/>
        <c:dLbl>
          <c:idx val="0"/>
          <c:layout>
            <c:manualLayout>
              <c:x val="-1.5737614031550828E-2"/>
              <c:y val="-2.789272097970183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3"/>
        <c:marker>
          <c:symbol val="none"/>
        </c:marker>
        <c:dLbl>
          <c:idx val="0"/>
          <c:spPr/>
          <c:txPr>
            <a:bodyPr/>
            <a:lstStyle/>
            <a:p>
              <a:pPr>
                <a:defRPr sz="1200" b="0" u="dbl">
                  <a:solidFill>
                    <a:srgbClr val="00B050"/>
                  </a:solidFill>
                </a:defRPr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4"/>
        <c:dLbl>
          <c:idx val="0"/>
          <c:layout>
            <c:manualLayout>
              <c:x val="3.1072267243028679E-3"/>
              <c:y val="-3.4329502744248418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</c:pivotFmts>
    <c:plotArea>
      <c:layout>
        <c:manualLayout>
          <c:layoutTarget val="inner"/>
          <c:xMode val="edge"/>
          <c:yMode val="edge"/>
          <c:x val="8.8712668628215668E-2"/>
          <c:y val="1.3093529142149314E-2"/>
          <c:w val="0.84873188450120207"/>
          <c:h val="0.859602470440220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Metros3!$B$4:$B$5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3982520259362906E-2"/>
                  <c:y val="8.58237568606210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Metros3!$A$6:$A$18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Metros3!$B$6:$B$18</c:f>
              <c:numCache>
                <c:formatCode>_-* #.##0_-;\-* #.##0_-;_-* "-"??_-;_-@_-</c:formatCode>
                <c:ptCount val="12"/>
                <c:pt idx="0">
                  <c:v>3668</c:v>
                </c:pt>
                <c:pt idx="1">
                  <c:v>3591</c:v>
                </c:pt>
                <c:pt idx="2">
                  <c:v>3479</c:v>
                </c:pt>
                <c:pt idx="3">
                  <c:v>2560</c:v>
                </c:pt>
                <c:pt idx="4">
                  <c:v>3044</c:v>
                </c:pt>
                <c:pt idx="5">
                  <c:v>2186</c:v>
                </c:pt>
                <c:pt idx="7">
                  <c:v>1823</c:v>
                </c:pt>
                <c:pt idx="8">
                  <c:v>2182</c:v>
                </c:pt>
                <c:pt idx="9">
                  <c:v>2888</c:v>
                </c:pt>
                <c:pt idx="10">
                  <c:v>2265</c:v>
                </c:pt>
                <c:pt idx="11">
                  <c:v>3132</c:v>
                </c:pt>
              </c:numCache>
            </c:numRef>
          </c:val>
        </c:ser>
        <c:ser>
          <c:idx val="1"/>
          <c:order val="1"/>
          <c:tx>
            <c:strRef>
              <c:f>Metros3!$C$4:$C$5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5737614031550828E-2"/>
                  <c:y val="-2.7892720979701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Metros3!$A$6:$A$18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Metros3!$C$6:$C$18</c:f>
              <c:numCache>
                <c:formatCode>_-* #.##0_-;\-* #.##0_-;_-* "-"??_-;_-@_-</c:formatCode>
                <c:ptCount val="12"/>
                <c:pt idx="0">
                  <c:v>3707</c:v>
                </c:pt>
                <c:pt idx="1">
                  <c:v>5601</c:v>
                </c:pt>
                <c:pt idx="2">
                  <c:v>6238</c:v>
                </c:pt>
                <c:pt idx="3">
                  <c:v>2957</c:v>
                </c:pt>
                <c:pt idx="4">
                  <c:v>2679</c:v>
                </c:pt>
                <c:pt idx="5">
                  <c:v>2464</c:v>
                </c:pt>
                <c:pt idx="6">
                  <c:v>2294</c:v>
                </c:pt>
                <c:pt idx="7">
                  <c:v>2366</c:v>
                </c:pt>
                <c:pt idx="8">
                  <c:v>2424</c:v>
                </c:pt>
                <c:pt idx="9">
                  <c:v>2495</c:v>
                </c:pt>
                <c:pt idx="10">
                  <c:v>2776</c:v>
                </c:pt>
                <c:pt idx="11">
                  <c:v>2872</c:v>
                </c:pt>
              </c:numCache>
            </c:numRef>
          </c:val>
        </c:ser>
        <c:ser>
          <c:idx val="2"/>
          <c:order val="2"/>
          <c:tx>
            <c:strRef>
              <c:f>Metros3!$D$4:$D$5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072267243028679E-3"/>
                  <c:y val="-3.4329502744248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 u="dbl">
                    <a:solidFill>
                      <a:srgbClr val="00B050"/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Metros3!$A$6:$A$18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Metros3!$D$6:$D$18</c:f>
              <c:numCache>
                <c:formatCode>General</c:formatCode>
                <c:ptCount val="12"/>
                <c:pt idx="0" formatCode="_-* #.##0_-;\-* #.##0_-;_-* &quot;-&quot;??_-;_-@_-">
                  <c:v>3991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10432"/>
        <c:axId val="22211968"/>
      </c:barChart>
      <c:catAx>
        <c:axId val="22210432"/>
        <c:scaling>
          <c:orientation val="minMax"/>
        </c:scaling>
        <c:delete val="0"/>
        <c:axPos val="b"/>
        <c:majorTickMark val="out"/>
        <c:minorTickMark val="none"/>
        <c:tickLblPos val="nextTo"/>
        <c:crossAx val="22211968"/>
        <c:crosses val="autoZero"/>
        <c:auto val="1"/>
        <c:lblAlgn val="ctr"/>
        <c:lblOffset val="100"/>
        <c:noMultiLvlLbl val="0"/>
      </c:catAx>
      <c:valAx>
        <c:axId val="22211968"/>
        <c:scaling>
          <c:orientation val="minMax"/>
        </c:scaling>
        <c:delete val="0"/>
        <c:axPos val="l"/>
        <c:majorGridlines/>
        <c:numFmt formatCode="_-* #.##0_-;\-* #.##0_-;_-* &quot;-&quot;??_-;_-@_-" sourceLinked="1"/>
        <c:majorTickMark val="out"/>
        <c:minorTickMark val="none"/>
        <c:tickLblPos val="nextTo"/>
        <c:crossAx val="222104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Enero 2024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Metros3!$I$36</c:f>
              <c:strCache>
                <c:ptCount val="1"/>
                <c:pt idx="0">
                  <c:v>Enero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160694480983714E-2"/>
                  <c:y val="-5.6976745924944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Metros3!$J$35:$M$35</c:f>
              <c:strCache>
                <c:ptCount val="4"/>
                <c:pt idx="0">
                  <c:v>Produccion</c:v>
                </c:pt>
                <c:pt idx="1">
                  <c:v>Consumo registrado</c:v>
                </c:pt>
                <c:pt idx="2">
                  <c:v>Diferencia</c:v>
                </c:pt>
                <c:pt idx="3">
                  <c:v>%</c:v>
                </c:pt>
              </c:strCache>
            </c:strRef>
          </c:cat>
          <c:val>
            <c:numRef>
              <c:f>Metros3!$J$36:$M$36</c:f>
              <c:numCache>
                <c:formatCode>General</c:formatCode>
                <c:ptCount val="4"/>
                <c:pt idx="0">
                  <c:v>5788</c:v>
                </c:pt>
                <c:pt idx="1">
                  <c:v>3991</c:v>
                </c:pt>
                <c:pt idx="2">
                  <c:v>1797</c:v>
                </c:pt>
                <c:pt idx="3" formatCode="0,00%">
                  <c:v>0.31046993780234972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118592"/>
        <c:axId val="23120128"/>
      </c:barChart>
      <c:catAx>
        <c:axId val="23118592"/>
        <c:scaling>
          <c:orientation val="minMax"/>
        </c:scaling>
        <c:delete val="0"/>
        <c:axPos val="b"/>
        <c:majorTickMark val="out"/>
        <c:minorTickMark val="none"/>
        <c:tickLblPos val="nextTo"/>
        <c:crossAx val="23120128"/>
        <c:crosses val="autoZero"/>
        <c:auto val="1"/>
        <c:lblAlgn val="ctr"/>
        <c:lblOffset val="100"/>
        <c:noMultiLvlLbl val="0"/>
      </c:catAx>
      <c:valAx>
        <c:axId val="23120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118592"/>
        <c:crosses val="autoZero"/>
        <c:crossBetween val="between"/>
      </c:valAx>
    </c:plotArea>
    <c:legend>
      <c:legendPos val="r"/>
      <c:layout/>
      <c:overlay val="0"/>
      <c:spPr>
        <a:ln>
          <a:prstDash val="sysDot"/>
        </a:ln>
      </c:spPr>
    </c:legend>
    <c:plotVisOnly val="1"/>
    <c:dispBlanksAs val="gap"/>
    <c:showDLblsOverMax val="0"/>
  </c:chart>
  <c:spPr>
    <a:ln>
      <a:solidFill>
        <a:sysClr val="windowText" lastClr="000000"/>
      </a:solidFill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596404542621441"/>
          <c:y val="3.1668386230371957E-2"/>
          <c:w val="0.8223289306673901"/>
          <c:h val="0.8256412648123308"/>
        </c:manualLayout>
      </c:layout>
      <c:pie3DChart>
        <c:varyColors val="1"/>
        <c:ser>
          <c:idx val="0"/>
          <c:order val="0"/>
          <c:tx>
            <c:strRef>
              <c:f>Metros3!$N$54</c:f>
              <c:strCache>
                <c:ptCount val="1"/>
                <c:pt idx="0">
                  <c:v>Enero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600" baseline="0"/>
                </a:pPr>
                <a:endParaRPr lang="es-CL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Metros3!$M$55:$M$59</c:f>
              <c:strCache>
                <c:ptCount val="5"/>
                <c:pt idx="0">
                  <c:v>Produccion</c:v>
                </c:pt>
                <c:pt idx="1">
                  <c:v>Registro</c:v>
                </c:pt>
                <c:pt idx="2">
                  <c:v>Diferencial</c:v>
                </c:pt>
                <c:pt idx="3">
                  <c:v>Cañerias</c:v>
                </c:pt>
                <c:pt idx="4">
                  <c:v>Perdida</c:v>
                </c:pt>
              </c:strCache>
            </c:strRef>
          </c:cat>
          <c:val>
            <c:numRef>
              <c:f>Metros3!$N$55:$N$59</c:f>
              <c:numCache>
                <c:formatCode>_-* #.##0_-;\-* #.##0_-;_-* "-"??_-;_-@_-</c:formatCode>
                <c:ptCount val="5"/>
                <c:pt idx="0">
                  <c:v>5788</c:v>
                </c:pt>
                <c:pt idx="1">
                  <c:v>3991</c:v>
                </c:pt>
                <c:pt idx="2">
                  <c:v>1797</c:v>
                </c:pt>
                <c:pt idx="3">
                  <c:v>500</c:v>
                </c:pt>
                <c:pt idx="4">
                  <c:v>1297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Consumos x Tramo de Cobro año 2023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Metros3!$C$201</c:f>
              <c:strCache>
                <c:ptCount val="1"/>
                <c:pt idx="0">
                  <c:v>Medidores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Metros3!$C$202:$C$205</c:f>
              <c:numCache>
                <c:formatCode>General</c:formatCode>
                <c:ptCount val="4"/>
                <c:pt idx="0">
                  <c:v>16</c:v>
                </c:pt>
                <c:pt idx="1">
                  <c:v>49</c:v>
                </c:pt>
                <c:pt idx="2">
                  <c:v>233</c:v>
                </c:pt>
                <c:pt idx="3">
                  <c:v>66</c:v>
                </c:pt>
              </c:numCache>
            </c:numRef>
          </c:val>
        </c:ser>
        <c:ser>
          <c:idx val="1"/>
          <c:order val="1"/>
          <c:tx>
            <c:strRef>
              <c:f>Metros3!$D$201</c:f>
              <c:strCache>
                <c:ptCount val="1"/>
                <c:pt idx="0">
                  <c:v>Unds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rgbClr val="FF0000"/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Metros3!$D$202:$D$205</c:f>
              <c:numCache>
                <c:formatCode>General</c:formatCode>
                <c:ptCount val="4"/>
                <c:pt idx="0">
                  <c:v>36</c:v>
                </c:pt>
                <c:pt idx="1">
                  <c:v>30</c:v>
                </c:pt>
                <c:pt idx="2">
                  <c:v>15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Metros3!$E$201</c:f>
              <c:strCache>
                <c:ptCount val="1"/>
                <c:pt idx="0">
                  <c:v>M3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Metros3!$E$202:$E$205</c:f>
              <c:numCache>
                <c:formatCode>General</c:formatCode>
                <c:ptCount val="4"/>
                <c:pt idx="0">
                  <c:v>569</c:v>
                </c:pt>
                <c:pt idx="1">
                  <c:v>1029</c:v>
                </c:pt>
                <c:pt idx="2">
                  <c:v>1628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Metros3!$F$201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s-C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Metros3!$F$202:$F$205</c:f>
              <c:numCache>
                <c:formatCode>0,0%</c:formatCode>
                <c:ptCount val="4"/>
                <c:pt idx="0">
                  <c:v>0.17637941723496589</c:v>
                </c:pt>
                <c:pt idx="1">
                  <c:v>0.31897086174829509</c:v>
                </c:pt>
                <c:pt idx="2">
                  <c:v>0.50464972101673899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6904832"/>
        <c:axId val="6923008"/>
      </c:barChart>
      <c:catAx>
        <c:axId val="6904832"/>
        <c:scaling>
          <c:orientation val="minMax"/>
        </c:scaling>
        <c:delete val="0"/>
        <c:axPos val="b"/>
        <c:majorTickMark val="none"/>
        <c:minorTickMark val="none"/>
        <c:tickLblPos val="nextTo"/>
        <c:crossAx val="6923008"/>
        <c:crosses val="autoZero"/>
        <c:auto val="1"/>
        <c:lblAlgn val="ctr"/>
        <c:lblOffset val="100"/>
        <c:noMultiLvlLbl val="0"/>
      </c:catAx>
      <c:valAx>
        <c:axId val="69230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6904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628602106554864"/>
          <c:y val="0.33767582892642201"/>
          <c:w val="0.12592177114224357"/>
          <c:h val="0.37114636640187143"/>
        </c:manualLayout>
      </c:layout>
      <c:overlay val="0"/>
      <c:txPr>
        <a:bodyPr/>
        <a:lstStyle/>
        <a:p>
          <a:pPr>
            <a:defRPr sz="1400"/>
          </a:pPr>
          <a:endParaRPr lang="es-CL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0.08475</cdr:x>
      <cdr:y>0.78481</cdr:y>
    </cdr:from>
    <cdr:to>
      <cdr:x>0.88136</cdr:x>
      <cdr:y>0.91139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60040" y="4464496"/>
          <a:ext cx="3384376" cy="720080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DF22DFF-8335-4DC0-BB73-40830DBDF24A}" type="datetimeFigureOut">
              <a:rPr lang="es-CL" smtClean="0"/>
              <a:t>22-02-2024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827584" y="2492896"/>
            <a:ext cx="7543800" cy="1524000"/>
          </a:xfrm>
        </p:spPr>
        <p:txBody>
          <a:bodyPr/>
          <a:lstStyle/>
          <a:p>
            <a:r>
              <a:rPr lang="es-CL" sz="7200" dirty="0" smtClean="0"/>
              <a:t>APR </a:t>
            </a:r>
            <a:r>
              <a:rPr lang="es-CL" sz="7200" dirty="0" err="1" smtClean="0"/>
              <a:t>Huellanto</a:t>
            </a:r>
            <a:r>
              <a:rPr lang="es-CL" sz="7200" dirty="0" smtClean="0"/>
              <a:t> bajo</a:t>
            </a:r>
            <a:endParaRPr lang="es-CL" sz="7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539552" y="4365104"/>
            <a:ext cx="6858000" cy="990600"/>
          </a:xfrm>
        </p:spPr>
        <p:txBody>
          <a:bodyPr>
            <a:normAutofit/>
          </a:bodyPr>
          <a:lstStyle/>
          <a:p>
            <a:r>
              <a:rPr lang="es-CL" dirty="0"/>
              <a:t>I</a:t>
            </a:r>
            <a:r>
              <a:rPr lang="es-CL" dirty="0" smtClean="0"/>
              <a:t>nformación de Alto consumo de agua Enero 2024.</a:t>
            </a:r>
          </a:p>
          <a:p>
            <a:r>
              <a:rPr lang="es-CL" dirty="0" smtClean="0"/>
              <a:t>Quinta reunión de directiva periodo 2022 - 2024.</a:t>
            </a:r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4572000" y="5488545"/>
            <a:ext cx="41424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800" dirty="0" smtClean="0">
                <a:solidFill>
                  <a:srgbClr val="303030"/>
                </a:solidFill>
              </a:rPr>
              <a:t>Febrero 9, </a:t>
            </a:r>
            <a:r>
              <a:rPr lang="es-CL" sz="2800" dirty="0">
                <a:solidFill>
                  <a:srgbClr val="303030"/>
                </a:solidFill>
              </a:rPr>
              <a:t>de </a:t>
            </a:r>
            <a:r>
              <a:rPr lang="es-CL" sz="2800" dirty="0" smtClean="0">
                <a:solidFill>
                  <a:srgbClr val="303030"/>
                </a:solidFill>
              </a:rPr>
              <a:t>2024</a:t>
            </a:r>
            <a:endParaRPr lang="es-CL" dirty="0"/>
          </a:p>
        </p:txBody>
      </p:sp>
      <p:pic>
        <p:nvPicPr>
          <p:cNvPr id="5" name="4 Imagen"/>
          <p:cNvPicPr/>
          <p:nvPr/>
        </p:nvPicPr>
        <p:blipFill rotWithShape="1">
          <a:blip r:embed="rId2"/>
          <a:srcRect l="40883" t="37447" r="41267" b="39574"/>
          <a:stretch/>
        </p:blipFill>
        <p:spPr bwMode="auto">
          <a:xfrm>
            <a:off x="2915816" y="568097"/>
            <a:ext cx="3168352" cy="22848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00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4096"/>
          </a:xfrm>
        </p:spPr>
        <p:txBody>
          <a:bodyPr>
            <a:normAutofit/>
          </a:bodyPr>
          <a:lstStyle/>
          <a:p>
            <a:r>
              <a:rPr lang="es-CL" sz="3200" dirty="0" err="1" smtClean="0"/>
              <a:t>Apr</a:t>
            </a:r>
            <a:r>
              <a:rPr lang="es-CL" sz="3200" dirty="0" smtClean="0"/>
              <a:t> </a:t>
            </a:r>
            <a:r>
              <a:rPr lang="es-CL" sz="3200" dirty="0" err="1" smtClean="0"/>
              <a:t>Huellantu</a:t>
            </a:r>
            <a:r>
              <a:rPr lang="es-CL" sz="3200" dirty="0" smtClean="0"/>
              <a:t> 2023</a:t>
            </a:r>
            <a:endParaRPr lang="es-CL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124744"/>
            <a:ext cx="7543800" cy="3886200"/>
          </a:xfrm>
        </p:spPr>
        <p:txBody>
          <a:bodyPr/>
          <a:lstStyle/>
          <a:p>
            <a:r>
              <a:rPr lang="es-CL" dirty="0" smtClean="0"/>
              <a:t>Sistema de agua Potable: Funcionamiento.</a:t>
            </a:r>
          </a:p>
          <a:p>
            <a:r>
              <a:rPr lang="es-CL" dirty="0"/>
              <a:t>Capacidad </a:t>
            </a:r>
            <a:r>
              <a:rPr lang="es-CL" dirty="0" smtClean="0"/>
              <a:t>del Sistema de Agua potable de la red.</a:t>
            </a:r>
            <a:endParaRPr lang="es-CL" dirty="0"/>
          </a:p>
          <a:p>
            <a:r>
              <a:rPr lang="es-CL" dirty="0" smtClean="0"/>
              <a:t>Consumos de agua en M3. 2023- 2024</a:t>
            </a:r>
          </a:p>
          <a:p>
            <a:r>
              <a:rPr lang="es-CL" dirty="0" smtClean="0"/>
              <a:t>Datos de Enero 2024. Producción / Consumos registrados.</a:t>
            </a:r>
          </a:p>
          <a:p>
            <a:r>
              <a:rPr lang="es-CL" dirty="0" smtClean="0"/>
              <a:t>Conclusiones.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9912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01"/>
          <a:stretch/>
        </p:blipFill>
        <p:spPr bwMode="auto">
          <a:xfrm>
            <a:off x="107504" y="404664"/>
            <a:ext cx="8784976" cy="616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323528" y="1484784"/>
            <a:ext cx="1584176" cy="129614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CL" sz="1100" u="sng" dirty="0" smtClean="0"/>
              <a:t>Motor </a:t>
            </a:r>
            <a:r>
              <a:rPr lang="es-CL" sz="1100" u="sng" dirty="0" err="1" smtClean="0"/>
              <a:t>trifasico</a:t>
            </a:r>
            <a:r>
              <a:rPr lang="es-CL" sz="1100" u="sng" dirty="0" smtClean="0"/>
              <a:t> </a:t>
            </a:r>
          </a:p>
          <a:p>
            <a:pPr marL="0" indent="0">
              <a:buFont typeface="Arial" pitchFamily="34" charset="0"/>
              <a:buNone/>
            </a:pPr>
            <a:r>
              <a:rPr lang="es-CL" sz="1100" u="sng" dirty="0" smtClean="0"/>
              <a:t>5,6 litro/</a:t>
            </a:r>
            <a:r>
              <a:rPr lang="es-CL" sz="1100" u="sng" dirty="0" err="1" smtClean="0"/>
              <a:t>seg</a:t>
            </a:r>
            <a:r>
              <a:rPr lang="es-CL" sz="1100" u="sng" dirty="0" smtClean="0"/>
              <a:t>.// </a:t>
            </a:r>
            <a:r>
              <a:rPr lang="es-CL" sz="1100" b="1" dirty="0" smtClean="0">
                <a:solidFill>
                  <a:srgbClr val="FF0000"/>
                </a:solidFill>
              </a:rPr>
              <a:t>4,5</a:t>
            </a:r>
          </a:p>
          <a:p>
            <a:pPr marL="0" indent="0">
              <a:buFont typeface="Arial" pitchFamily="34" charset="0"/>
              <a:buNone/>
            </a:pPr>
            <a:r>
              <a:rPr lang="es-CL" sz="1100" u="sng" dirty="0" smtClean="0"/>
              <a:t>Generador respaldo 80 </a:t>
            </a:r>
            <a:r>
              <a:rPr lang="es-CL" sz="1100" u="sng" dirty="0" err="1" smtClean="0"/>
              <a:t>kva</a:t>
            </a:r>
            <a:endParaRPr lang="es-CL" sz="1100" u="sng" dirty="0" smtClean="0"/>
          </a:p>
          <a:p>
            <a:pPr marL="0" indent="0">
              <a:buFont typeface="Arial" pitchFamily="34" charset="0"/>
              <a:buNone/>
            </a:pPr>
            <a:r>
              <a:rPr lang="es-CL" sz="1100" u="sng" dirty="0" smtClean="0"/>
              <a:t>Bomba sumergible </a:t>
            </a:r>
            <a:r>
              <a:rPr lang="es-CL" sz="1100" u="sng" dirty="0" err="1" smtClean="0"/>
              <a:t>rpto</a:t>
            </a:r>
            <a:r>
              <a:rPr lang="es-CL" sz="1000" u="sng" dirty="0" smtClean="0"/>
              <a:t>.</a:t>
            </a:r>
          </a:p>
          <a:p>
            <a:pPr marL="0" indent="0">
              <a:buFont typeface="Arial" pitchFamily="34" charset="0"/>
              <a:buNone/>
            </a:pPr>
            <a:endParaRPr lang="es-CL" sz="1000" dirty="0" smtClean="0"/>
          </a:p>
          <a:p>
            <a:pPr marL="0" indent="0">
              <a:buFont typeface="Arial" pitchFamily="34" charset="0"/>
              <a:buNone/>
            </a:pPr>
            <a:endParaRPr lang="es-CL" sz="1000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3563888" y="476672"/>
            <a:ext cx="2232248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sz="1100" u="sng" dirty="0" smtClean="0"/>
              <a:t>Capacidad 100 M3 = 100.000 litros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100" u="sng" dirty="0" smtClean="0"/>
              <a:t>Llenado 4,8 </a:t>
            </a:r>
            <a:r>
              <a:rPr lang="es-CL" sz="1100" u="sng" dirty="0" err="1" smtClean="0"/>
              <a:t>hrs</a:t>
            </a:r>
            <a:r>
              <a:rPr lang="es-CL" sz="1100" u="sng" dirty="0" smtClean="0"/>
              <a:t>. </a:t>
            </a:r>
            <a:r>
              <a:rPr lang="es-CL" sz="1100" u="sng" dirty="0" smtClean="0">
                <a:solidFill>
                  <a:srgbClr val="FF0000"/>
                </a:solidFill>
              </a:rPr>
              <a:t>6 horas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100" u="sng" dirty="0"/>
              <a:t>9</a:t>
            </a:r>
            <a:r>
              <a:rPr lang="es-CL" sz="1100" u="sng" dirty="0" smtClean="0"/>
              <a:t> km Galvanizado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100" u="sng" dirty="0" err="1" smtClean="0"/>
              <a:t>Cloracion</a:t>
            </a:r>
            <a:r>
              <a:rPr lang="es-CL" sz="1100" u="sng" dirty="0" smtClean="0"/>
              <a:t> </a:t>
            </a:r>
            <a:r>
              <a:rPr lang="es-CL" sz="1100" u="sng" dirty="0" err="1" smtClean="0"/>
              <a:t>automatica</a:t>
            </a:r>
            <a:endParaRPr lang="es-CL" sz="1100" u="sng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100" u="sng" dirty="0" smtClean="0"/>
              <a:t>Cota 385 </a:t>
            </a:r>
            <a:r>
              <a:rPr lang="es-CL" sz="1100" u="sng" dirty="0" err="1" smtClean="0"/>
              <a:t>mts</a:t>
            </a:r>
            <a:r>
              <a:rPr lang="es-CL" sz="1100" u="sng" dirty="0" smtClean="0"/>
              <a:t>. (h 20 </a:t>
            </a:r>
            <a:r>
              <a:rPr lang="es-CL" sz="1100" u="sng" dirty="0" err="1" smtClean="0"/>
              <a:t>mts</a:t>
            </a:r>
            <a:r>
              <a:rPr lang="es-CL" sz="1100" dirty="0" smtClean="0"/>
              <a:t>)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CL" sz="1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L" sz="1000" dirty="0"/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7740352" y="2996952"/>
            <a:ext cx="1247665" cy="2520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sz="1000" u="sng" dirty="0" smtClean="0"/>
              <a:t>400 arranques.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000" u="sng" dirty="0" smtClean="0"/>
              <a:t>457 </a:t>
            </a:r>
            <a:r>
              <a:rPr lang="es-CL" sz="1000" u="sng" dirty="0" err="1" smtClean="0"/>
              <a:t>maximo</a:t>
            </a:r>
            <a:endParaRPr lang="es-CL" sz="1000" u="sng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000" u="sng" dirty="0" smtClean="0"/>
              <a:t>2,2 años.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000" u="sng" dirty="0" smtClean="0"/>
              <a:t>3900 M3 Promedio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000" u="sng" dirty="0" smtClean="0"/>
              <a:t>Max. 6,5 M3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000" u="sng" dirty="0" smtClean="0"/>
              <a:t>110 arranques  s/u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000" u="sng" dirty="0" smtClean="0"/>
              <a:t>37 KM red HPDE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000" u="sng" dirty="0" smtClean="0"/>
              <a:t>5 reguladores F.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L" sz="1000" u="sng" dirty="0" err="1" smtClean="0"/>
              <a:t>Presion</a:t>
            </a:r>
            <a:r>
              <a:rPr lang="es-CL" sz="1000" u="sng" dirty="0" smtClean="0"/>
              <a:t> 5 a 12 bar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CL" sz="1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L" sz="1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L" sz="1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L" sz="1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L" sz="1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CL" sz="1000" dirty="0"/>
          </a:p>
        </p:txBody>
      </p:sp>
    </p:spTree>
    <p:extLst>
      <p:ext uri="{BB962C8B-B14F-4D97-AF65-F5344CB8AC3E}">
        <p14:creationId xmlns:p14="http://schemas.microsoft.com/office/powerpoint/2010/main" val="282387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6120680" cy="432048"/>
          </a:xfrm>
        </p:spPr>
        <p:txBody>
          <a:bodyPr>
            <a:normAutofit/>
          </a:bodyPr>
          <a:lstStyle/>
          <a:p>
            <a:r>
              <a:rPr lang="es-CL" sz="1800" dirty="0" smtClean="0"/>
              <a:t>Información de Proyecto 2018  a 20 AÑOS</a:t>
            </a:r>
            <a:endParaRPr lang="es-CL" sz="1800" dirty="0"/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371912"/>
              </p:ext>
            </p:extLst>
          </p:nvPr>
        </p:nvGraphicFramePr>
        <p:xfrm>
          <a:off x="611556" y="836712"/>
          <a:ext cx="7920883" cy="792088"/>
        </p:xfrm>
        <a:graphic>
          <a:graphicData uri="http://schemas.openxmlformats.org/drawingml/2006/table">
            <a:tbl>
              <a:tblPr/>
              <a:tblGrid>
                <a:gridCol w="699192"/>
                <a:gridCol w="407040"/>
                <a:gridCol w="1250665"/>
                <a:gridCol w="774690"/>
                <a:gridCol w="738582"/>
                <a:gridCol w="866603"/>
                <a:gridCol w="856755"/>
                <a:gridCol w="879734"/>
                <a:gridCol w="699192"/>
                <a:gridCol w="748430"/>
              </a:tblGrid>
              <a:tr h="514163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Casas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Edificios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Medidores totales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habitantes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Densidad Poblacion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Crecimiento anual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Consumo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Arranques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Consumo mes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77925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289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 H/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</a:t>
                      </a:r>
                      <a:endParaRPr lang="es-C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4626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891190"/>
              </p:ext>
            </p:extLst>
          </p:nvPr>
        </p:nvGraphicFramePr>
        <p:xfrm>
          <a:off x="611560" y="1772816"/>
          <a:ext cx="7992889" cy="192278"/>
        </p:xfrm>
        <a:graphic>
          <a:graphicData uri="http://schemas.openxmlformats.org/drawingml/2006/table">
            <a:tbl>
              <a:tblPr/>
              <a:tblGrid>
                <a:gridCol w="705548"/>
                <a:gridCol w="410741"/>
                <a:gridCol w="1262034"/>
                <a:gridCol w="781732"/>
                <a:gridCol w="745296"/>
                <a:gridCol w="874481"/>
                <a:gridCol w="864544"/>
                <a:gridCol w="887731"/>
                <a:gridCol w="705548"/>
                <a:gridCol w="755234"/>
              </a:tblGrid>
              <a:tr h="187968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1871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l/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hab</a:t>
                      </a:r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dia</a:t>
                      </a:r>
                      <a:endParaRPr lang="es-C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6552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573935"/>
              </p:ext>
            </p:extLst>
          </p:nvPr>
        </p:nvGraphicFramePr>
        <p:xfrm>
          <a:off x="611558" y="2132856"/>
          <a:ext cx="7992889" cy="192278"/>
        </p:xfrm>
        <a:graphic>
          <a:graphicData uri="http://schemas.openxmlformats.org/drawingml/2006/table">
            <a:tbl>
              <a:tblPr/>
              <a:tblGrid>
                <a:gridCol w="705548"/>
                <a:gridCol w="410741"/>
                <a:gridCol w="1262034"/>
                <a:gridCol w="781732"/>
                <a:gridCol w="745296"/>
                <a:gridCol w="874481"/>
                <a:gridCol w="864544"/>
                <a:gridCol w="887731"/>
                <a:gridCol w="705548"/>
                <a:gridCol w="755234"/>
              </a:tblGrid>
              <a:tr h="187968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2023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5680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589575"/>
              </p:ext>
            </p:extLst>
          </p:nvPr>
        </p:nvGraphicFramePr>
        <p:xfrm>
          <a:off x="827584" y="3284984"/>
          <a:ext cx="2952328" cy="2619759"/>
        </p:xfrm>
        <a:graphic>
          <a:graphicData uri="http://schemas.openxmlformats.org/drawingml/2006/table">
            <a:tbl>
              <a:tblPr/>
              <a:tblGrid>
                <a:gridCol w="1823074"/>
                <a:gridCol w="1129254"/>
              </a:tblGrid>
              <a:tr h="519645">
                <a:tc>
                  <a:txBody>
                    <a:bodyPr/>
                    <a:lstStyle/>
                    <a:p>
                      <a:pPr algn="l" fontAlgn="b"/>
                      <a:r>
                        <a:rPr lang="es-CL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Arranques</a:t>
                      </a:r>
                      <a:r>
                        <a:rPr lang="es-CL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potenciales</a:t>
                      </a:r>
                      <a:endParaRPr lang="es-C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13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Proyectado a 20 años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19645">
                <a:tc>
                  <a:txBody>
                    <a:bodyPr/>
                    <a:lstStyle/>
                    <a:p>
                      <a:pPr algn="l" fontAlgn="b"/>
                      <a:r>
                        <a:rPr lang="es-CL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Proyectado x año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19645">
                <a:tc>
                  <a:txBody>
                    <a:bodyPr/>
                    <a:lstStyle/>
                    <a:p>
                      <a:pPr algn="l" fontAlgn="b"/>
                      <a:r>
                        <a:rPr lang="es-CL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Utilizado 10 años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399916"/>
              </p:ext>
            </p:extLst>
          </p:nvPr>
        </p:nvGraphicFramePr>
        <p:xfrm>
          <a:off x="5004048" y="3429000"/>
          <a:ext cx="3528393" cy="2376263"/>
        </p:xfrm>
        <a:graphic>
          <a:graphicData uri="http://schemas.openxmlformats.org/drawingml/2006/table">
            <a:tbl>
              <a:tblPr/>
              <a:tblGrid>
                <a:gridCol w="446806"/>
                <a:gridCol w="893609"/>
                <a:gridCol w="763563"/>
                <a:gridCol w="725786"/>
                <a:gridCol w="698629"/>
              </a:tblGrid>
              <a:tr h="61721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PROPUESTA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Arranques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Tiempo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Proyeccion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años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184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3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61721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Hasta</a:t>
                      </a:r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2025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92896"/>
            <a:ext cx="3528392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997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3183955"/>
              </p:ext>
            </p:extLst>
          </p:nvPr>
        </p:nvGraphicFramePr>
        <p:xfrm>
          <a:off x="179512" y="404664"/>
          <a:ext cx="8568952" cy="6207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599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781800" cy="504056"/>
          </a:xfrm>
        </p:spPr>
        <p:txBody>
          <a:bodyPr>
            <a:normAutofit/>
          </a:bodyPr>
          <a:lstStyle/>
          <a:p>
            <a:r>
              <a:rPr lang="es-CL" sz="2000" dirty="0" smtClean="0"/>
              <a:t>Registro de Producción</a:t>
            </a:r>
            <a:endParaRPr lang="es-CL" sz="2000" dirty="0"/>
          </a:p>
        </p:txBody>
      </p:sp>
      <p:graphicFrame>
        <p:nvGraphicFramePr>
          <p:cNvPr id="4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32596"/>
              </p:ext>
            </p:extLst>
          </p:nvPr>
        </p:nvGraphicFramePr>
        <p:xfrm>
          <a:off x="179512" y="1124744"/>
          <a:ext cx="403244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6691504"/>
              </p:ext>
            </p:extLst>
          </p:nvPr>
        </p:nvGraphicFramePr>
        <p:xfrm>
          <a:off x="4572000" y="836712"/>
          <a:ext cx="424847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12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476672"/>
            <a:ext cx="6781800" cy="870992"/>
          </a:xfrm>
        </p:spPr>
        <p:txBody>
          <a:bodyPr>
            <a:normAutofit/>
          </a:bodyPr>
          <a:lstStyle/>
          <a:p>
            <a:r>
              <a:rPr lang="es-CL" sz="4000" dirty="0" smtClean="0"/>
              <a:t>AVISOS y Acuerdos.</a:t>
            </a:r>
            <a:endParaRPr lang="es-CL" sz="4000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683568" y="1340768"/>
            <a:ext cx="7543800" cy="3886200"/>
          </a:xfrm>
        </p:spPr>
        <p:txBody>
          <a:bodyPr/>
          <a:lstStyle/>
          <a:p>
            <a:r>
              <a:rPr lang="es-CL" dirty="0" smtClean="0"/>
              <a:t>Perdida de agua</a:t>
            </a:r>
          </a:p>
          <a:p>
            <a:r>
              <a:rPr lang="es-CL" dirty="0" smtClean="0"/>
              <a:t>Aviso a los socios</a:t>
            </a:r>
          </a:p>
          <a:p>
            <a:r>
              <a:rPr lang="es-CL" dirty="0" smtClean="0"/>
              <a:t>Denuncias anónimas.</a:t>
            </a:r>
          </a:p>
          <a:p>
            <a:r>
              <a:rPr lang="es-CL" dirty="0" smtClean="0"/>
              <a:t>Ley </a:t>
            </a:r>
            <a:r>
              <a:rPr lang="es-CL" dirty="0" smtClean="0"/>
              <a:t>18119.</a:t>
            </a:r>
          </a:p>
          <a:p>
            <a:pPr marL="0" indent="0">
              <a:buNone/>
            </a:pPr>
            <a:r>
              <a:rPr lang="es-CL" sz="1800" dirty="0" smtClean="0"/>
              <a:t>Realizar o mantener una conexión clandestina a las matrices o arranques de AP, castigado pena de prisión grado medio a máximo o multa de 5 ingresos mínimos mensuales. </a:t>
            </a:r>
            <a:r>
              <a:rPr lang="es-CL" sz="1800" u="sng" dirty="0" smtClean="0"/>
              <a:t>Modificar Medidor, Contravenir orden de corte de agua.</a:t>
            </a:r>
          </a:p>
          <a:p>
            <a:pPr marL="0" indent="0">
              <a:buNone/>
            </a:pPr>
            <a:endParaRPr lang="es-CL" sz="1800" u="sng" dirty="0" smtClean="0"/>
          </a:p>
          <a:p>
            <a:r>
              <a:rPr lang="es-CL" dirty="0" smtClean="0"/>
              <a:t>APR ahora SSR ley 20998.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689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008732"/>
              </p:ext>
            </p:extLst>
          </p:nvPr>
        </p:nvGraphicFramePr>
        <p:xfrm>
          <a:off x="323528" y="1340769"/>
          <a:ext cx="849694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68321"/>
              </p:ext>
            </p:extLst>
          </p:nvPr>
        </p:nvGraphicFramePr>
        <p:xfrm>
          <a:off x="467544" y="548680"/>
          <a:ext cx="3759200" cy="762000"/>
        </p:xfrm>
        <a:graphic>
          <a:graphicData uri="http://schemas.openxmlformats.org/drawingml/2006/table">
            <a:tbl>
              <a:tblPr/>
              <a:tblGrid>
                <a:gridCol w="787400"/>
                <a:gridCol w="685800"/>
                <a:gridCol w="1041400"/>
                <a:gridCol w="12446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1" i="0" u="none" strike="noStrike">
                          <a:effectLst/>
                          <a:latin typeface="Calibri"/>
                        </a:rPr>
                        <a:t>M3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1" i="0" u="none" strike="noStrike">
                          <a:effectLst/>
                          <a:latin typeface="Calibri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hasta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hasta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sobre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973020"/>
              </p:ext>
            </p:extLst>
          </p:nvPr>
        </p:nvGraphicFramePr>
        <p:xfrm>
          <a:off x="4572000" y="548680"/>
          <a:ext cx="4032447" cy="762000"/>
        </p:xfrm>
        <a:graphic>
          <a:graphicData uri="http://schemas.openxmlformats.org/drawingml/2006/table">
            <a:tbl>
              <a:tblPr/>
              <a:tblGrid>
                <a:gridCol w="844634"/>
                <a:gridCol w="735649"/>
                <a:gridCol w="1117097"/>
                <a:gridCol w="1335067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M3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hasta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Entre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Sobre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0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2558</TotalTime>
  <Words>328</Words>
  <Application>Microsoft Office PowerPoint</Application>
  <PresentationFormat>Presentación en pantalla (4:3)</PresentationFormat>
  <Paragraphs>144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NewsPrint</vt:lpstr>
      <vt:lpstr>APR Huellanto bajo</vt:lpstr>
      <vt:lpstr>Apr Huellantu 2023</vt:lpstr>
      <vt:lpstr>Presentación de PowerPoint</vt:lpstr>
      <vt:lpstr>Información de Proyecto 2018  a 20 AÑOS</vt:lpstr>
      <vt:lpstr>Presentación de PowerPoint</vt:lpstr>
      <vt:lpstr>Registro de Producción</vt:lpstr>
      <vt:lpstr>AVISOS y Acuerdos.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Alcafood 2015</dc:title>
  <dc:creator>Ripley</dc:creator>
  <cp:lastModifiedBy>Administrador</cp:lastModifiedBy>
  <cp:revision>129</cp:revision>
  <dcterms:created xsi:type="dcterms:W3CDTF">2015-06-12T21:41:19Z</dcterms:created>
  <dcterms:modified xsi:type="dcterms:W3CDTF">2024-02-22T17:03:18Z</dcterms:modified>
</cp:coreProperties>
</file>