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0" r:id="rId1"/>
  </p:sldMasterIdLst>
  <p:sldIdLst>
    <p:sldId id="256" r:id="rId2"/>
    <p:sldId id="257" r:id="rId3"/>
    <p:sldId id="264" r:id="rId4"/>
    <p:sldId id="273" r:id="rId5"/>
    <p:sldId id="265" r:id="rId6"/>
    <p:sldId id="266" r:id="rId7"/>
    <p:sldId id="269" r:id="rId8"/>
    <p:sldId id="267" r:id="rId9"/>
    <p:sldId id="270" r:id="rId10"/>
    <p:sldId id="272" r:id="rId11"/>
    <p:sldId id="271" r:id="rId12"/>
    <p:sldId id="268" r:id="rId13"/>
    <p:sldId id="274" r:id="rId14"/>
  </p:sldIdLst>
  <p:sldSz cx="9144000" cy="6858000" type="screen4x3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istema%20Agua%20potable%20Huellanto\Consolidado_datos%20a&#241;o_202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istema%20Agua%20potable%20Huellanto\Consolidado_datos%20a&#241;o_202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Sistema%20Agua%20potable%20Huellanto\Consolidado_datos%20a&#241;o_20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[Consolidado_datos año_2022.xlsx]Hoja2!Tabla dinámica4</c:name>
    <c:fmtId val="12"/>
  </c:pivotSource>
  <c:chart>
    <c:title>
      <c:tx>
        <c:rich>
          <a:bodyPr/>
          <a:lstStyle/>
          <a:p>
            <a:pPr>
              <a:defRPr/>
            </a:pPr>
            <a:r>
              <a:rPr lang="en-US"/>
              <a:t>Total año 2022</a:t>
            </a:r>
          </a:p>
        </c:rich>
      </c:tx>
      <c:layout/>
      <c:overlay val="0"/>
    </c:title>
    <c:autoTitleDeleted val="0"/>
    <c:pivotFmts>
      <c:pivotFmt>
        <c:idx val="0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Hoja2!$Z$378:$Z$379</c:f>
              <c:strCache>
                <c:ptCount val="1"/>
                <c:pt idx="0">
                  <c:v>Total</c:v>
                </c:pt>
              </c:strCache>
            </c:strRef>
          </c:tx>
          <c:dLbls>
            <c:txPr>
              <a:bodyPr/>
              <a:lstStyle/>
              <a:p>
                <a:pPr>
                  <a:defRPr sz="24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Hoja2!$Y$380:$Y$391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Agosto</c:v>
                </c:pt>
                <c:pt idx="7">
                  <c:v>septiembre</c:v>
                </c:pt>
                <c:pt idx="8">
                  <c:v>octubre</c:v>
                </c:pt>
                <c:pt idx="9">
                  <c:v>noviembre</c:v>
                </c:pt>
                <c:pt idx="10">
                  <c:v>diciembre</c:v>
                </c:pt>
              </c:strCache>
            </c:strRef>
          </c:cat>
          <c:val>
            <c:numRef>
              <c:f>Hoja2!$Z$380:$Z$391</c:f>
              <c:numCache>
                <c:formatCode>_-* #.##0_-;\-* #.##0_-;_-* "-"??_-;_-@_-</c:formatCode>
                <c:ptCount val="11"/>
                <c:pt idx="0">
                  <c:v>3668</c:v>
                </c:pt>
                <c:pt idx="1">
                  <c:v>3591</c:v>
                </c:pt>
                <c:pt idx="2">
                  <c:v>3479</c:v>
                </c:pt>
                <c:pt idx="3">
                  <c:v>2560</c:v>
                </c:pt>
                <c:pt idx="4">
                  <c:v>3044</c:v>
                </c:pt>
                <c:pt idx="5">
                  <c:v>2186</c:v>
                </c:pt>
                <c:pt idx="6">
                  <c:v>1823</c:v>
                </c:pt>
                <c:pt idx="7">
                  <c:v>2182</c:v>
                </c:pt>
                <c:pt idx="8">
                  <c:v>2888</c:v>
                </c:pt>
                <c:pt idx="9">
                  <c:v>2265</c:v>
                </c:pt>
                <c:pt idx="10">
                  <c:v>3132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50944"/>
        <c:axId val="20852736"/>
      </c:lineChart>
      <c:catAx>
        <c:axId val="20850944"/>
        <c:scaling>
          <c:orientation val="minMax"/>
        </c:scaling>
        <c:delete val="0"/>
        <c:axPos val="b"/>
        <c:majorTickMark val="out"/>
        <c:minorTickMark val="none"/>
        <c:tickLblPos val="nextTo"/>
        <c:crossAx val="20852736"/>
        <c:crosses val="autoZero"/>
        <c:auto val="1"/>
        <c:lblAlgn val="ctr"/>
        <c:lblOffset val="100"/>
        <c:noMultiLvlLbl val="0"/>
      </c:catAx>
      <c:valAx>
        <c:axId val="20852736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208509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[Consolidado_datos año_2022.xlsx]Hoja2!Tabla dinámica4</c:name>
    <c:fmtId val="18"/>
  </c:pivotSource>
  <c:chart>
    <c:title>
      <c:tx>
        <c:rich>
          <a:bodyPr/>
          <a:lstStyle/>
          <a:p>
            <a:pPr>
              <a:defRPr sz="2000"/>
            </a:pPr>
            <a:r>
              <a:rPr lang="en-US" sz="2000" dirty="0" err="1" smtClean="0"/>
              <a:t>Comportamiento</a:t>
            </a:r>
            <a:r>
              <a:rPr lang="en-US" sz="2000" dirty="0" smtClean="0"/>
              <a:t> </a:t>
            </a:r>
            <a:r>
              <a:rPr lang="en-US" sz="2000" dirty="0" err="1" smtClean="0"/>
              <a:t>pagos</a:t>
            </a:r>
            <a:r>
              <a:rPr lang="en-US" sz="2000" dirty="0" smtClean="0"/>
              <a:t> </a:t>
            </a:r>
            <a:r>
              <a:rPr lang="en-US" sz="2000" dirty="0" err="1" smtClean="0"/>
              <a:t>año</a:t>
            </a:r>
            <a:r>
              <a:rPr lang="en-US" sz="2000" dirty="0" smtClean="0"/>
              <a:t>  </a:t>
            </a:r>
            <a:r>
              <a:rPr lang="en-US" sz="2000" dirty="0"/>
              <a:t>2022</a:t>
            </a:r>
          </a:p>
        </c:rich>
      </c:tx>
      <c:layout/>
      <c:overlay val="0"/>
    </c:title>
    <c:autoTitleDeleted val="0"/>
    <c:pivotFmts>
      <c:pivotFmt>
        <c:idx val="0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4"/>
        <c:dLbl>
          <c:idx val="0"/>
          <c:spPr/>
          <c:txPr>
            <a:bodyPr/>
            <a:lstStyle/>
            <a:p>
              <a:pPr>
                <a:defRPr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5"/>
        <c:dLbl>
          <c:idx val="0"/>
          <c:spPr/>
          <c:txPr>
            <a:bodyPr/>
            <a:lstStyle/>
            <a:p>
              <a:pPr>
                <a:defRPr sz="16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6"/>
        <c:dLbl>
          <c:idx val="0"/>
          <c:spPr/>
          <c:txPr>
            <a:bodyPr/>
            <a:lstStyle/>
            <a:p>
              <a:pPr>
                <a:defRPr sz="14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7"/>
        <c:dLbl>
          <c:idx val="0"/>
          <c:layout>
            <c:manualLayout>
              <c:x val="-4.2405093448228064E-2"/>
              <c:y val="-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8"/>
        <c:dLbl>
          <c:idx val="0"/>
          <c:layout>
            <c:manualLayout>
              <c:x val="-3.5528591807974866E-2"/>
              <c:y val="7.454409687823307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9"/>
        <c:dLbl>
          <c:idx val="0"/>
          <c:layout>
            <c:manualLayout>
              <c:x val="-3.5528591807974866E-2"/>
              <c:y val="-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0"/>
        <c:dLbl>
          <c:idx val="0"/>
          <c:layout>
            <c:manualLayout>
              <c:x val="-3.4382508201265996E-2"/>
              <c:y val="-9.7231430710738795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1"/>
        <c:dLbl>
          <c:idx val="0"/>
          <c:layout>
            <c:manualLayout>
              <c:x val="-3.3236424594557133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2"/>
        <c:dLbl>
          <c:idx val="0"/>
          <c:layout>
            <c:manualLayout>
              <c:x val="-3.0944257381139397E-2"/>
              <c:y val="-2.592838152286367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3"/>
        <c:dLbl>
          <c:idx val="0"/>
          <c:layout>
            <c:manualLayout>
              <c:x val="-2.7506006561012798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4"/>
        <c:dLbl>
          <c:idx val="0"/>
          <c:layout>
            <c:manualLayout>
              <c:x val="-2.6359922954303932E-2"/>
              <c:y val="-1.62052384517897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5"/>
        <c:dLbl>
          <c:idx val="0"/>
          <c:layout>
            <c:manualLayout>
              <c:x val="-1.7191254100632915E-2"/>
              <c:y val="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6"/>
        <c:dLbl>
          <c:idx val="0"/>
          <c:spPr/>
          <c:txPr>
            <a:bodyPr/>
            <a:lstStyle/>
            <a:p>
              <a:pPr>
                <a:defRPr sz="16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7"/>
        <c:dLbl>
          <c:idx val="0"/>
          <c:spPr/>
          <c:txPr>
            <a:bodyPr/>
            <a:lstStyle/>
            <a:p>
              <a:pPr>
                <a:defRPr sz="14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8"/>
        <c:dLbl>
          <c:idx val="0"/>
          <c:layout>
            <c:manualLayout>
              <c:x val="-4.2405093448228064E-2"/>
              <c:y val="-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19"/>
        <c:dLbl>
          <c:idx val="0"/>
          <c:layout>
            <c:manualLayout>
              <c:x val="-3.5528591807974866E-2"/>
              <c:y val="7.454409687823307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0"/>
        <c:dLbl>
          <c:idx val="0"/>
          <c:layout>
            <c:manualLayout>
              <c:x val="-3.5528591807974866E-2"/>
              <c:y val="-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1"/>
        <c:dLbl>
          <c:idx val="0"/>
          <c:layout>
            <c:manualLayout>
              <c:x val="-3.4382508201265996E-2"/>
              <c:y val="-9.7231430710738795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2"/>
        <c:dLbl>
          <c:idx val="0"/>
          <c:layout>
            <c:manualLayout>
              <c:x val="-3.3236424594557133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3"/>
        <c:dLbl>
          <c:idx val="0"/>
          <c:layout>
            <c:manualLayout>
              <c:x val="-3.0944257381139397E-2"/>
              <c:y val="-2.592838152286367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4"/>
        <c:dLbl>
          <c:idx val="0"/>
          <c:layout>
            <c:manualLayout>
              <c:x val="-2.7506006561012798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5"/>
        <c:dLbl>
          <c:idx val="0"/>
          <c:layout>
            <c:manualLayout>
              <c:x val="-2.6359922954303932E-2"/>
              <c:y val="-1.62052384517897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6"/>
        <c:dLbl>
          <c:idx val="0"/>
          <c:layout>
            <c:manualLayout>
              <c:x val="-1.7191254100632915E-2"/>
              <c:y val="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7"/>
        <c:dLbl>
          <c:idx val="0"/>
          <c:spPr/>
          <c:txPr>
            <a:bodyPr/>
            <a:lstStyle/>
            <a:p>
              <a:pPr>
                <a:defRPr sz="16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8"/>
        <c:dLbl>
          <c:idx val="0"/>
          <c:spPr/>
          <c:txPr>
            <a:bodyPr/>
            <a:lstStyle/>
            <a:p>
              <a:pPr>
                <a:defRPr sz="1400"/>
              </a:pPr>
              <a:endParaRPr lang="es-CL"/>
            </a:p>
          </c:txPr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29"/>
        <c:dLbl>
          <c:idx val="0"/>
          <c:layout>
            <c:manualLayout>
              <c:x val="-4.2405093448228064E-2"/>
              <c:y val="-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0"/>
        <c:dLbl>
          <c:idx val="0"/>
          <c:layout>
            <c:manualLayout>
              <c:x val="-3.5528591807974866E-2"/>
              <c:y val="7.4544096878233074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1"/>
        <c:dLbl>
          <c:idx val="0"/>
          <c:layout>
            <c:manualLayout>
              <c:x val="-3.5528591807974866E-2"/>
              <c:y val="-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2"/>
        <c:dLbl>
          <c:idx val="0"/>
          <c:layout>
            <c:manualLayout>
              <c:x val="-3.4382508201265996E-2"/>
              <c:y val="-9.7231430710738795E-3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3"/>
        <c:dLbl>
          <c:idx val="0"/>
          <c:layout>
            <c:manualLayout>
              <c:x val="-3.3236424594557133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4"/>
        <c:dLbl>
          <c:idx val="0"/>
          <c:layout>
            <c:manualLayout>
              <c:x val="-3.0944257381139397E-2"/>
              <c:y val="-2.592838152286367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5"/>
        <c:dLbl>
          <c:idx val="0"/>
          <c:layout>
            <c:manualLayout>
              <c:x val="-2.7506006561012798E-2"/>
              <c:y val="4.86157153553693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6"/>
        <c:dLbl>
          <c:idx val="0"/>
          <c:layout>
            <c:manualLayout>
              <c:x val="-2.6359922954303932E-2"/>
              <c:y val="-1.6205238451789797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  <c:pivotFmt>
        <c:idx val="37"/>
        <c:dLbl>
          <c:idx val="0"/>
          <c:layout>
            <c:manualLayout>
              <c:x val="-1.7191254100632915E-2"/>
              <c:y val="3.5651524593937556E-2"/>
            </c:manualLayout>
          </c:layout>
          <c:showLegendKey val="0"/>
          <c:showVal val="1"/>
          <c:showCatName val="0"/>
          <c:showSerName val="0"/>
          <c:showPercent val="0"/>
          <c:showBubbleSize val="0"/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Hoja2!$Z$378:$Z$379</c:f>
              <c:strCache>
                <c:ptCount val="1"/>
                <c:pt idx="0">
                  <c:v>Suma de Saldo ant.</c:v>
                </c:pt>
              </c:strCache>
            </c:strRef>
          </c:tx>
          <c:dLbls>
            <c:txPr>
              <a:bodyPr/>
              <a:lstStyle/>
              <a:p>
                <a:pPr>
                  <a:defRPr sz="16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Hoja2!$Y$380:$Y$391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Agosto</c:v>
                </c:pt>
                <c:pt idx="7">
                  <c:v>septiembre</c:v>
                </c:pt>
                <c:pt idx="8">
                  <c:v>octubre</c:v>
                </c:pt>
                <c:pt idx="9">
                  <c:v>noviembre</c:v>
                </c:pt>
                <c:pt idx="10">
                  <c:v>diciembre</c:v>
                </c:pt>
              </c:strCache>
            </c:strRef>
          </c:cat>
          <c:val>
            <c:numRef>
              <c:f>Hoja2!$Z$380:$Z$391</c:f>
              <c:numCache>
                <c:formatCode>_-* #.##0_-;\-* #.##0_-;_-* "-"??_-;_-@_-</c:formatCode>
                <c:ptCount val="11"/>
                <c:pt idx="0">
                  <c:v>6366900</c:v>
                </c:pt>
                <c:pt idx="1">
                  <c:v>6900300</c:v>
                </c:pt>
                <c:pt idx="2">
                  <c:v>7100000</c:v>
                </c:pt>
                <c:pt idx="3">
                  <c:v>6746300</c:v>
                </c:pt>
                <c:pt idx="4">
                  <c:v>7012200</c:v>
                </c:pt>
                <c:pt idx="5">
                  <c:v>7393000</c:v>
                </c:pt>
                <c:pt idx="6">
                  <c:v>7092500</c:v>
                </c:pt>
                <c:pt idx="7">
                  <c:v>6423100</c:v>
                </c:pt>
                <c:pt idx="8">
                  <c:v>6292300</c:v>
                </c:pt>
                <c:pt idx="9">
                  <c:v>5789000</c:v>
                </c:pt>
                <c:pt idx="10">
                  <c:v>6598300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Hoja2!$AA$378:$AA$379</c:f>
              <c:strCache>
                <c:ptCount val="1"/>
                <c:pt idx="0">
                  <c:v>Suma de Total mes</c:v>
                </c:pt>
              </c:strCache>
            </c:strRef>
          </c:tx>
          <c:dLbls>
            <c:dLbl>
              <c:idx val="0"/>
              <c:layout>
                <c:manualLayout>
                  <c:x val="-4.2405093448228064E-2"/>
                  <c:y val="-3.5651524593937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5528591807974866E-2"/>
                  <c:y val="7.45440968782330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5528591807974866E-2"/>
                  <c:y val="-4.861571535536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3.4382508201265996E-2"/>
                  <c:y val="-9.72314307107387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3.3236424594557133E-2"/>
                  <c:y val="4.861571535536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3.0944257381139397E-2"/>
                  <c:y val="-2.5928381522863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2.7506006561012798E-2"/>
                  <c:y val="4.86157153553693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6359922954303932E-2"/>
                  <c:y val="-1.62052384517897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7191254100632915E-2"/>
                  <c:y val="3.5651524593937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1.020318219922315E-2"/>
                  <c:y val="4.0650695649699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Hoja2!$Y$380:$Y$391</c:f>
              <c:strCache>
                <c:ptCount val="11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Agosto</c:v>
                </c:pt>
                <c:pt idx="7">
                  <c:v>septiembre</c:v>
                </c:pt>
                <c:pt idx="8">
                  <c:v>octubre</c:v>
                </c:pt>
                <c:pt idx="9">
                  <c:v>noviembre</c:v>
                </c:pt>
                <c:pt idx="10">
                  <c:v>diciembre</c:v>
                </c:pt>
              </c:strCache>
            </c:strRef>
          </c:cat>
          <c:val>
            <c:numRef>
              <c:f>Hoja2!$AA$380:$AA$391</c:f>
              <c:numCache>
                <c:formatCode>_-* #.##0_-;\-* #.##0_-;_-* "-"??_-;_-@_-</c:formatCode>
                <c:ptCount val="11"/>
                <c:pt idx="0">
                  <c:v>4207600</c:v>
                </c:pt>
                <c:pt idx="1">
                  <c:v>4093100</c:v>
                </c:pt>
                <c:pt idx="2">
                  <c:v>4173100</c:v>
                </c:pt>
                <c:pt idx="3">
                  <c:v>3252300</c:v>
                </c:pt>
                <c:pt idx="4">
                  <c:v>3749900</c:v>
                </c:pt>
                <c:pt idx="5">
                  <c:v>2923300</c:v>
                </c:pt>
                <c:pt idx="6">
                  <c:v>2674800</c:v>
                </c:pt>
                <c:pt idx="7">
                  <c:v>2966200</c:v>
                </c:pt>
                <c:pt idx="8">
                  <c:v>3535900</c:v>
                </c:pt>
                <c:pt idx="9">
                  <c:v>2987200</c:v>
                </c:pt>
                <c:pt idx="10">
                  <c:v>3756700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6509568"/>
        <c:axId val="76511104"/>
      </c:lineChart>
      <c:catAx>
        <c:axId val="76509568"/>
        <c:scaling>
          <c:orientation val="minMax"/>
        </c:scaling>
        <c:delete val="0"/>
        <c:axPos val="b"/>
        <c:majorTickMark val="out"/>
        <c:minorTickMark val="none"/>
        <c:tickLblPos val="nextTo"/>
        <c:crossAx val="76511104"/>
        <c:crosses val="autoZero"/>
        <c:auto val="1"/>
        <c:lblAlgn val="ctr"/>
        <c:lblOffset val="100"/>
        <c:noMultiLvlLbl val="0"/>
      </c:catAx>
      <c:valAx>
        <c:axId val="76511104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76509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dLbls>
            <c:dLbl>
              <c:idx val="6"/>
              <c:layout>
                <c:manualLayout>
                  <c:x val="-3.4337384341759473E-2"/>
                  <c:y val="-2.7531921854275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3702125525875692E-2"/>
                  <c:y val="-3.2537725827780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Metros3!$X$5:$X$16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Metros3!$Y$5:$Y$16</c:f>
              <c:numCache>
                <c:formatCode>_-* #.##0_-;\-* #.##0_-;_-* "-"??_-;_-@_-</c:formatCode>
                <c:ptCount val="12"/>
                <c:pt idx="0">
                  <c:v>4207600</c:v>
                </c:pt>
                <c:pt idx="1">
                  <c:v>4093100</c:v>
                </c:pt>
                <c:pt idx="2">
                  <c:v>4173100</c:v>
                </c:pt>
                <c:pt idx="3">
                  <c:v>3252300</c:v>
                </c:pt>
                <c:pt idx="4">
                  <c:v>3749900</c:v>
                </c:pt>
                <c:pt idx="5">
                  <c:v>3333600</c:v>
                </c:pt>
                <c:pt idx="6">
                  <c:v>2923300</c:v>
                </c:pt>
                <c:pt idx="7">
                  <c:v>2674800</c:v>
                </c:pt>
                <c:pt idx="8">
                  <c:v>2966200</c:v>
                </c:pt>
                <c:pt idx="9">
                  <c:v>3535900</c:v>
                </c:pt>
                <c:pt idx="10">
                  <c:v>2987200</c:v>
                </c:pt>
                <c:pt idx="11">
                  <c:v>3756700</c:v>
                </c:pt>
              </c:numCache>
            </c:numRef>
          </c:val>
          <c:smooth val="0"/>
        </c:ser>
        <c:ser>
          <c:idx val="1"/>
          <c:order val="1"/>
          <c:dLbls>
            <c:dLbl>
              <c:idx val="5"/>
              <c:layout>
                <c:manualLayout>
                  <c:x val="-2.6533433354995955E-2"/>
                  <c:y val="-3.5040627814532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2486321578821626E-2"/>
                  <c:y val="3.5040627814532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Metros3!$X$5:$X$16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Metros3!$Z$5:$Z$16</c:f>
              <c:numCache>
                <c:formatCode>_-* #.##0_-;\-* #.##0_-;_-* "-"??_-;_-@_-</c:formatCode>
                <c:ptCount val="12"/>
                <c:pt idx="0">
                  <c:v>1280600</c:v>
                </c:pt>
                <c:pt idx="1">
                  <c:v>1101200</c:v>
                </c:pt>
                <c:pt idx="2">
                  <c:v>1348400</c:v>
                </c:pt>
                <c:pt idx="3">
                  <c:v>1692600</c:v>
                </c:pt>
                <c:pt idx="4">
                  <c:v>2396500</c:v>
                </c:pt>
                <c:pt idx="5">
                  <c:v>2645400</c:v>
                </c:pt>
                <c:pt idx="6">
                  <c:v>2571800</c:v>
                </c:pt>
                <c:pt idx="7">
                  <c:v>1474400</c:v>
                </c:pt>
                <c:pt idx="8">
                  <c:v>1886100</c:v>
                </c:pt>
                <c:pt idx="9">
                  <c:v>2495100</c:v>
                </c:pt>
                <c:pt idx="10">
                  <c:v>1888400</c:v>
                </c:pt>
                <c:pt idx="11">
                  <c:v>1700300</c:v>
                </c:pt>
              </c:numCache>
            </c:numRef>
          </c:val>
          <c:smooth val="0"/>
        </c:ser>
        <c:ser>
          <c:idx val="2"/>
          <c:order val="2"/>
          <c:cat>
            <c:strRef>
              <c:f>Metros3!$X$5:$X$16</c:f>
              <c:strCache>
                <c:ptCount val="12"/>
                <c:pt idx="0">
                  <c:v>enero</c:v>
                </c:pt>
                <c:pt idx="1">
                  <c:v>febrero</c:v>
                </c:pt>
                <c:pt idx="2">
                  <c:v>Marzo</c:v>
                </c:pt>
                <c:pt idx="3">
                  <c:v>Abril</c:v>
                </c:pt>
                <c:pt idx="4">
                  <c:v>Mayo</c:v>
                </c:pt>
                <c:pt idx="5">
                  <c:v>Junio</c:v>
                </c:pt>
                <c:pt idx="6">
                  <c:v>Julio</c:v>
                </c:pt>
                <c:pt idx="7">
                  <c:v>Agosto</c:v>
                </c:pt>
                <c:pt idx="8">
                  <c:v>septiembre</c:v>
                </c:pt>
                <c:pt idx="9">
                  <c:v>octubre</c:v>
                </c:pt>
                <c:pt idx="10">
                  <c:v>noviembre</c:v>
                </c:pt>
                <c:pt idx="11">
                  <c:v>diciembre</c:v>
                </c:pt>
              </c:strCache>
            </c:strRef>
          </c:cat>
          <c:val>
            <c:numRef>
              <c:f>Metros3!$AA$5:$AA$16</c:f>
              <c:numCache>
                <c:formatCode>0,00%</c:formatCode>
                <c:ptCount val="12"/>
                <c:pt idx="0">
                  <c:v>0.30435402604810341</c:v>
                </c:pt>
                <c:pt idx="1">
                  <c:v>0.26903813735310644</c:v>
                </c:pt>
                <c:pt idx="2">
                  <c:v>0.32311710718650405</c:v>
                </c:pt>
                <c:pt idx="3">
                  <c:v>0.52043169449312798</c:v>
                </c:pt>
                <c:pt idx="4">
                  <c:v>0.63908370889890398</c:v>
                </c:pt>
                <c:pt idx="5">
                  <c:v>0.79355651547876171</c:v>
                </c:pt>
                <c:pt idx="6">
                  <c:v>0.87975917627338962</c:v>
                </c:pt>
                <c:pt idx="7">
                  <c:v>0.55121878271272617</c:v>
                </c:pt>
                <c:pt idx="8">
                  <c:v>0.63586406850515809</c:v>
                </c:pt>
                <c:pt idx="9">
                  <c:v>0.70564778415679175</c:v>
                </c:pt>
                <c:pt idx="10">
                  <c:v>0.63216389930369576</c:v>
                </c:pt>
                <c:pt idx="11">
                  <c:v>0.45260467963904488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2195200"/>
        <c:axId val="82196736"/>
      </c:lineChart>
      <c:catAx>
        <c:axId val="82195200"/>
        <c:scaling>
          <c:orientation val="minMax"/>
        </c:scaling>
        <c:delete val="0"/>
        <c:axPos val="b"/>
        <c:majorTickMark val="out"/>
        <c:minorTickMark val="none"/>
        <c:tickLblPos val="nextTo"/>
        <c:crossAx val="82196736"/>
        <c:crosses val="autoZero"/>
        <c:auto val="1"/>
        <c:lblAlgn val="ctr"/>
        <c:lblOffset val="100"/>
        <c:noMultiLvlLbl val="0"/>
      </c:catAx>
      <c:valAx>
        <c:axId val="82196736"/>
        <c:scaling>
          <c:orientation val="minMax"/>
        </c:scaling>
        <c:delete val="0"/>
        <c:axPos val="l"/>
        <c:majorGridlines/>
        <c:numFmt formatCode="_-* #.##0_-;\-* #.##0_-;_-* &quot;-&quot;??_-;_-@_-" sourceLinked="1"/>
        <c:majorTickMark val="out"/>
        <c:minorTickMark val="none"/>
        <c:tickLblPos val="nextTo"/>
        <c:crossAx val="82195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9786188948523915"/>
          <c:y val="0.39681171148494315"/>
          <c:w val="9.2773369330644673E-2"/>
          <c:h val="0.1267064153926137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C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err="1"/>
              <a:t>Consumo</a:t>
            </a:r>
            <a:r>
              <a:rPr lang="en-US" dirty="0"/>
              <a:t> </a:t>
            </a:r>
            <a:r>
              <a:rPr lang="en-US" sz="2000" dirty="0" err="1"/>
              <a:t>Anual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smtClean="0"/>
              <a:t>M3 x </a:t>
            </a:r>
            <a:r>
              <a:rPr lang="en-US" dirty="0" err="1" smtClean="0"/>
              <a:t>tramo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5.8935152045388267E-2"/>
          <c:y val="0.13300653594771242"/>
          <c:w val="0.81356067234019991"/>
          <c:h val="0.806486799444187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Metros3!$AL$204</c:f>
              <c:strCache>
                <c:ptCount val="1"/>
                <c:pt idx="0">
                  <c:v>Medidores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Metros3!$AL$205:$AL$210</c:f>
              <c:numCache>
                <c:formatCode>General</c:formatCode>
                <c:ptCount val="6"/>
                <c:pt idx="0">
                  <c:v>12</c:v>
                </c:pt>
                <c:pt idx="1">
                  <c:v>23</c:v>
                </c:pt>
                <c:pt idx="2">
                  <c:v>80</c:v>
                </c:pt>
                <c:pt idx="3">
                  <c:v>138</c:v>
                </c:pt>
                <c:pt idx="4">
                  <c:v>47</c:v>
                </c:pt>
                <c:pt idx="5">
                  <c:v>59</c:v>
                </c:pt>
              </c:numCache>
            </c:numRef>
          </c:val>
        </c:ser>
        <c:ser>
          <c:idx val="1"/>
          <c:order val="1"/>
          <c:tx>
            <c:strRef>
              <c:f>Metros3!$AM$204</c:f>
              <c:strCache>
                <c:ptCount val="1"/>
                <c:pt idx="0">
                  <c:v>Und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Metros3!$AM$205:$AM$210</c:f>
              <c:numCache>
                <c:formatCode>General</c:formatCode>
                <c:ptCount val="6"/>
                <c:pt idx="0">
                  <c:v>46</c:v>
                </c:pt>
                <c:pt idx="1">
                  <c:v>30</c:v>
                </c:pt>
                <c:pt idx="2">
                  <c:v>20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</c:ser>
        <c:ser>
          <c:idx val="2"/>
          <c:order val="2"/>
          <c:tx>
            <c:strRef>
              <c:f>Metros3!$AN$204</c:f>
              <c:strCache>
                <c:ptCount val="1"/>
                <c:pt idx="0">
                  <c:v>M3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2000"/>
                </a:pPr>
                <a:endParaRPr lang="es-C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Metros3!$AN$205:$AN$210</c:f>
              <c:numCache>
                <c:formatCode>General</c:formatCode>
                <c:ptCount val="6"/>
                <c:pt idx="0">
                  <c:v>428</c:v>
                </c:pt>
                <c:pt idx="1">
                  <c:v>553</c:v>
                </c:pt>
                <c:pt idx="2">
                  <c:v>1199</c:v>
                </c:pt>
                <c:pt idx="3">
                  <c:v>654</c:v>
                </c:pt>
              </c:numCache>
            </c:numRef>
          </c:val>
        </c:ser>
        <c:ser>
          <c:idx val="3"/>
          <c:order val="3"/>
          <c:tx>
            <c:strRef>
              <c:f>Metros3!$AO$204</c:f>
              <c:strCache>
                <c:ptCount val="1"/>
                <c:pt idx="0">
                  <c:v>%</c:v>
                </c:pt>
              </c:strCache>
            </c:strRef>
          </c:tx>
          <c:invertIfNegative val="0"/>
          <c:dLbls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Metros3!$AO$205:$AO$210</c:f>
              <c:numCache>
                <c:formatCode>0%</c:formatCode>
                <c:ptCount val="6"/>
                <c:pt idx="0">
                  <c:v>0.15102328863796755</c:v>
                </c:pt>
                <c:pt idx="1">
                  <c:v>0.19513055751587863</c:v>
                </c:pt>
                <c:pt idx="2">
                  <c:v>0.42307692307692307</c:v>
                </c:pt>
                <c:pt idx="3">
                  <c:v>0.23076923076923078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40"/>
        <c:axId val="82234368"/>
        <c:axId val="82842368"/>
      </c:barChart>
      <c:catAx>
        <c:axId val="82234368"/>
        <c:scaling>
          <c:orientation val="minMax"/>
        </c:scaling>
        <c:delete val="0"/>
        <c:axPos val="b"/>
        <c:majorTickMark val="none"/>
        <c:minorTickMark val="none"/>
        <c:tickLblPos val="nextTo"/>
        <c:crossAx val="82842368"/>
        <c:crosses val="autoZero"/>
        <c:auto val="1"/>
        <c:lblAlgn val="ctr"/>
        <c:lblOffset val="100"/>
        <c:noMultiLvlLbl val="0"/>
      </c:catAx>
      <c:valAx>
        <c:axId val="8284236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822343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ADF22DFF-8335-4DC0-BB73-40830DBDF24A}" type="datetimeFigureOut">
              <a:rPr lang="es-CL" smtClean="0"/>
              <a:t>29-12-2023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A06375E9-1D1D-4DB2-BABD-04704A695C18}" type="slidenum">
              <a:rPr lang="es-CL" smtClean="0"/>
              <a:t>‹Nº›</a:t>
            </a:fld>
            <a:endParaRPr lang="es-CL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27584" y="2492896"/>
            <a:ext cx="7543800" cy="1524000"/>
          </a:xfrm>
        </p:spPr>
        <p:txBody>
          <a:bodyPr/>
          <a:lstStyle/>
          <a:p>
            <a:r>
              <a:rPr lang="es-CL" sz="7200" dirty="0" smtClean="0"/>
              <a:t>APR </a:t>
            </a:r>
            <a:r>
              <a:rPr lang="es-CL" sz="7200" dirty="0" err="1" smtClean="0"/>
              <a:t>Huellantu</a:t>
            </a:r>
            <a:r>
              <a:rPr lang="es-CL" sz="7200" dirty="0" smtClean="0"/>
              <a:t> bajo</a:t>
            </a:r>
            <a:endParaRPr lang="es-CL" sz="72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539552" y="4365104"/>
            <a:ext cx="6858000" cy="990600"/>
          </a:xfrm>
        </p:spPr>
        <p:txBody>
          <a:bodyPr>
            <a:normAutofit fontScale="92500" lnSpcReduction="20000"/>
          </a:bodyPr>
          <a:lstStyle/>
          <a:p>
            <a:r>
              <a:rPr lang="es-CL" dirty="0" smtClean="0"/>
              <a:t>Entrega de información ampliada a socios. .</a:t>
            </a:r>
          </a:p>
          <a:p>
            <a:r>
              <a:rPr lang="es-CL" dirty="0" smtClean="0"/>
              <a:t>Primera reunión de nueva directiva formalmente elegida periodo 2022 - 2025.</a:t>
            </a:r>
            <a:endParaRPr lang="es-CL" dirty="0"/>
          </a:p>
        </p:txBody>
      </p:sp>
      <p:sp>
        <p:nvSpPr>
          <p:cNvPr id="4" name="3 Rectángulo"/>
          <p:cNvSpPr/>
          <p:nvPr/>
        </p:nvSpPr>
        <p:spPr>
          <a:xfrm>
            <a:off x="5580112" y="5488545"/>
            <a:ext cx="31343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2800" dirty="0" smtClean="0">
                <a:solidFill>
                  <a:srgbClr val="303030"/>
                </a:solidFill>
              </a:rPr>
              <a:t>Febrero 28 </a:t>
            </a:r>
            <a:r>
              <a:rPr lang="es-CL" sz="2800" dirty="0">
                <a:solidFill>
                  <a:srgbClr val="303030"/>
                </a:solidFill>
              </a:rPr>
              <a:t>de </a:t>
            </a:r>
            <a:r>
              <a:rPr lang="es-CL" sz="2800" dirty="0" smtClean="0">
                <a:solidFill>
                  <a:srgbClr val="303030"/>
                </a:solidFill>
              </a:rPr>
              <a:t>2023</a:t>
            </a:r>
            <a:endParaRPr lang="es-CL" dirty="0"/>
          </a:p>
        </p:txBody>
      </p:sp>
      <p:pic>
        <p:nvPicPr>
          <p:cNvPr id="5" name="4 Imagen"/>
          <p:cNvPicPr/>
          <p:nvPr/>
        </p:nvPicPr>
        <p:blipFill rotWithShape="1">
          <a:blip r:embed="rId2"/>
          <a:srcRect l="40883" t="37447" r="41267" b="39574"/>
          <a:stretch/>
        </p:blipFill>
        <p:spPr bwMode="auto">
          <a:xfrm>
            <a:off x="2915816" y="568097"/>
            <a:ext cx="3168352" cy="22848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002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864096"/>
          </a:xfrm>
        </p:spPr>
        <p:txBody>
          <a:bodyPr>
            <a:normAutofit/>
          </a:bodyPr>
          <a:lstStyle/>
          <a:p>
            <a:r>
              <a:rPr lang="es-CL" sz="3200" dirty="0" err="1" smtClean="0"/>
              <a:t>Apr</a:t>
            </a:r>
            <a:r>
              <a:rPr lang="es-CL" sz="3200" dirty="0" smtClean="0"/>
              <a:t> </a:t>
            </a:r>
            <a:r>
              <a:rPr lang="es-CL" sz="3200" dirty="0" err="1" smtClean="0"/>
              <a:t>Huellantu</a:t>
            </a:r>
            <a:r>
              <a:rPr lang="es-CL" sz="3200" dirty="0" smtClean="0"/>
              <a:t> 2023</a:t>
            </a:r>
            <a:endParaRPr lang="es-CL" sz="32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755576" y="1124744"/>
            <a:ext cx="7543800" cy="3886200"/>
          </a:xfrm>
        </p:spPr>
        <p:txBody>
          <a:bodyPr/>
          <a:lstStyle/>
          <a:p>
            <a:r>
              <a:rPr lang="es-CL" dirty="0" smtClean="0"/>
              <a:t>Finanzas: del Periodo</a:t>
            </a:r>
          </a:p>
          <a:p>
            <a:r>
              <a:rPr lang="es-CL" dirty="0" smtClean="0"/>
              <a:t>Inversiones.</a:t>
            </a:r>
          </a:p>
          <a:p>
            <a:r>
              <a:rPr lang="es-CL" dirty="0" smtClean="0"/>
              <a:t>Proyectos.</a:t>
            </a:r>
          </a:p>
          <a:p>
            <a:r>
              <a:rPr lang="es-CL" dirty="0" smtClean="0"/>
              <a:t>Gastos mensuales.</a:t>
            </a:r>
          </a:p>
          <a:p>
            <a:r>
              <a:rPr lang="es-CL" dirty="0" smtClean="0"/>
              <a:t>Consumos de agua por M3.</a:t>
            </a:r>
          </a:p>
          <a:p>
            <a:r>
              <a:rPr lang="es-CL" dirty="0" smtClean="0"/>
              <a:t>Análisis de agua, normativa vigente.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099125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260648"/>
            <a:ext cx="6781800" cy="1008112"/>
          </a:xfrm>
        </p:spPr>
        <p:txBody>
          <a:bodyPr>
            <a:normAutofit/>
          </a:bodyPr>
          <a:lstStyle/>
          <a:p>
            <a:r>
              <a:rPr lang="es-CL" sz="3600" dirty="0" smtClean="0"/>
              <a:t>Finanzas 2023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1560" y="1412776"/>
            <a:ext cx="8229600" cy="4248472"/>
          </a:xfrm>
        </p:spPr>
        <p:txBody>
          <a:bodyPr>
            <a:normAutofit/>
          </a:bodyPr>
          <a:lstStyle/>
          <a:p>
            <a:r>
              <a:rPr lang="es-CL" dirty="0" smtClean="0"/>
              <a:t>Saldo a Enero 2023 = $ </a:t>
            </a:r>
            <a:r>
              <a:rPr lang="es-CL" dirty="0" err="1" smtClean="0"/>
              <a:t>xxxxxxx</a:t>
            </a:r>
            <a:r>
              <a:rPr lang="es-CL" sz="2400" dirty="0" smtClean="0"/>
              <a:t>(</a:t>
            </a:r>
            <a:r>
              <a:rPr lang="es-CL" sz="2000" dirty="0" smtClean="0"/>
              <a:t>banco estado)</a:t>
            </a:r>
          </a:p>
          <a:p>
            <a:r>
              <a:rPr lang="es-CL" dirty="0" smtClean="0"/>
              <a:t>Socios nuevos. Cuota de Ingreso 500 mil.</a:t>
            </a:r>
          </a:p>
          <a:p>
            <a:r>
              <a:rPr lang="es-CL" dirty="0" smtClean="0"/>
              <a:t>Gastos remuneraciones: Al </a:t>
            </a:r>
            <a:r>
              <a:rPr lang="es-CL" dirty="0" err="1" smtClean="0"/>
              <a:t>dia</a:t>
            </a:r>
            <a:r>
              <a:rPr lang="es-CL" dirty="0" smtClean="0"/>
              <a:t>, cotizaciones.</a:t>
            </a:r>
          </a:p>
          <a:p>
            <a:r>
              <a:rPr lang="es-CL" dirty="0" smtClean="0"/>
              <a:t>Pago electricidad: Gasto mayor para el funcionamiento del sistema.</a:t>
            </a:r>
          </a:p>
          <a:p>
            <a:r>
              <a:rPr lang="es-CL" dirty="0" smtClean="0"/>
              <a:t>Gasto de materiales; </a:t>
            </a:r>
            <a:r>
              <a:rPr lang="es-CL" dirty="0" err="1" smtClean="0"/>
              <a:t>Electrofusión</a:t>
            </a:r>
            <a:r>
              <a:rPr lang="es-CL" dirty="0" smtClean="0"/>
              <a:t> (alto valor).</a:t>
            </a:r>
          </a:p>
          <a:p>
            <a:r>
              <a:rPr lang="es-CL" dirty="0" smtClean="0"/>
              <a:t>Gastos varios; bencina, mantención </a:t>
            </a:r>
            <a:r>
              <a:rPr lang="es-CL" dirty="0" err="1" smtClean="0"/>
              <a:t>vehiculo</a:t>
            </a:r>
            <a:r>
              <a:rPr lang="es-CL" dirty="0" smtClean="0"/>
              <a:t>, Software de </a:t>
            </a:r>
            <a:r>
              <a:rPr lang="es-CL" dirty="0" err="1" smtClean="0"/>
              <a:t>Apr</a:t>
            </a:r>
            <a:r>
              <a:rPr lang="es-CL" dirty="0" smtClean="0"/>
              <a:t>.</a:t>
            </a:r>
          </a:p>
          <a:p>
            <a:pPr marL="0" indent="0">
              <a:buNone/>
            </a:pPr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121513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260648"/>
            <a:ext cx="5178152" cy="576064"/>
          </a:xfrm>
        </p:spPr>
        <p:txBody>
          <a:bodyPr>
            <a:normAutofit/>
          </a:bodyPr>
          <a:lstStyle/>
          <a:p>
            <a:r>
              <a:rPr lang="es-CL" sz="1800" dirty="0" smtClean="0"/>
              <a:t>Gastos materiales </a:t>
            </a:r>
            <a:r>
              <a:rPr lang="es-CL" sz="1800" dirty="0" err="1" smtClean="0"/>
              <a:t>electrofusión</a:t>
            </a:r>
            <a:endParaRPr lang="es-CL" sz="1800" dirty="0"/>
          </a:p>
        </p:txBody>
      </p:sp>
      <p:graphicFrame>
        <p:nvGraphicFramePr>
          <p:cNvPr id="10" name="9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31750889"/>
              </p:ext>
            </p:extLst>
          </p:nvPr>
        </p:nvGraphicFramePr>
        <p:xfrm>
          <a:off x="683568" y="764698"/>
          <a:ext cx="7848873" cy="58326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3664"/>
                <a:gridCol w="1929210"/>
                <a:gridCol w="616172"/>
                <a:gridCol w="139373"/>
                <a:gridCol w="958492"/>
                <a:gridCol w="2415790"/>
                <a:gridCol w="616172"/>
              </a:tblGrid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COSTO</a:t>
                      </a:r>
                      <a:r>
                        <a:rPr lang="es-CL" sz="1000" b="0" i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DEL APR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costo a  usuario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usuario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detalle reparacion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costo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usuario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detalle reparacion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costo</a:t>
                      </a:r>
                      <a:endParaRPr lang="es-CL" sz="10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Omar Ortiz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cambio de medidor /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Luis Galleguillos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2 uniones hi- tubo de cobre 3/4 -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 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incluyendo medidor certificado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$104.309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soldadura- 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$20.000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Berta Concha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cambio de medidor /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Alberto Franco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soldadura - uniones 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$35.000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incluyendo medidor certificado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$104.309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Blanca Lagos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union-codo-mano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$15.000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39100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Doraliza Stross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llave bola - </a:t>
                      </a:r>
                      <a:r>
                        <a:rPr lang="es-CL" sz="1000" u="none" strike="noStrike" dirty="0" err="1">
                          <a:effectLst/>
                        </a:rPr>
                        <a:t>trancicion</a:t>
                      </a:r>
                      <a:r>
                        <a:rPr lang="es-CL" sz="1000" u="none" strike="noStrike" dirty="0">
                          <a:effectLst/>
                        </a:rPr>
                        <a:t> -soldadura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Dudelina Ferreira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union-soldadura-mano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$30.000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39100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 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Jose Cuevas Herrera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trancicion-codo-mano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$26.700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Felicindo Zaez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 - trancicion -soldadura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Mario Aravena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$17.300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Gladys Aguilera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codo-union-cañeria cobre-mano de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Heriberto Hurrutia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 - trancicion -soldadura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obra.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$28.000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39100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 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Agricola Manhue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uniones- 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$15.000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Escuela Rinco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cambio de llave bola - 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$7.341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Luis Carrasco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bola-mano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$19.000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 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Lilian Hogger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 - trancicion -soldadura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39100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Reinaldo Carrasco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2 soldaduras-mano de obra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$50.000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Patricia Jara Campos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cambio de medidor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$160.000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Ovidia Martinez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terminal-reduccion-copla-2 soldaduras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mano de obra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$68.000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Jorge Vera Pereira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cambio de llave bola - 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$7.341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Ana Franco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uniones-tayping-reducciones-soldaduras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mano de obra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$161.272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Juan Kind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 - trancicion -soldadura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Hector Riquelme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reducciones-2 mt manguera-soldaduras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 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mano obra. (particular)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$94.400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Audelina Castillo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llave bola - trancicion -soldadura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$42.517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$579.672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  <a:tr h="213432"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$638.402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5688" marR="5688" marT="5688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997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Inversiones 2023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r>
              <a:rPr lang="es-CL" sz="2000" dirty="0" smtClean="0"/>
              <a:t>Bomba sumergible:  Repuesto,  protección de Bomba en 5° Faja.</a:t>
            </a:r>
          </a:p>
          <a:p>
            <a:r>
              <a:rPr lang="es-CL" sz="2000" dirty="0" smtClean="0"/>
              <a:t>Generador: habilitación del sistema automático.</a:t>
            </a:r>
          </a:p>
          <a:p>
            <a:r>
              <a:rPr lang="es-CL" sz="2000" dirty="0" smtClean="0"/>
              <a:t>Prensa hidráulica: Para corregir fugas y no detener todo la zona.</a:t>
            </a:r>
          </a:p>
          <a:p>
            <a:r>
              <a:rPr lang="es-CL" sz="2000" dirty="0" smtClean="0"/>
              <a:t>Camioneta: fuera de circulación. (se debe determinar que hacer).</a:t>
            </a:r>
          </a:p>
          <a:p>
            <a:r>
              <a:rPr lang="es-CL" sz="2000" dirty="0" smtClean="0"/>
              <a:t>Computador. Se compró otra unidad, se habilitó licencia de software.</a:t>
            </a:r>
          </a:p>
          <a:p>
            <a:r>
              <a:rPr lang="es-CL" sz="2000" dirty="0" smtClean="0"/>
              <a:t>Celulares: Compra de 2 celulares; 1 atención a clientes o socios, 2 habilitación de sistema de toma de lectura remota.</a:t>
            </a:r>
          </a:p>
          <a:p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05491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sz="3600" dirty="0" smtClean="0"/>
              <a:t>Proyectos 2023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896544"/>
          </a:xfrm>
        </p:spPr>
        <p:txBody>
          <a:bodyPr>
            <a:normAutofit/>
          </a:bodyPr>
          <a:lstStyle/>
          <a:p>
            <a:r>
              <a:rPr lang="es-CL" sz="2400" dirty="0" smtClean="0"/>
              <a:t>Postulación a energía solar.</a:t>
            </a:r>
          </a:p>
          <a:p>
            <a:r>
              <a:rPr lang="es-CL" dirty="0" smtClean="0"/>
              <a:t>Postulación a Válvula reguladora de presión.</a:t>
            </a:r>
          </a:p>
          <a:p>
            <a:r>
              <a:rPr lang="es-CL" dirty="0" smtClean="0"/>
              <a:t>Estudio de Motor de pozo profundo y probable cambio.</a:t>
            </a:r>
          </a:p>
          <a:p>
            <a:r>
              <a:rPr lang="es-CL" dirty="0" smtClean="0"/>
              <a:t>Actualización de planos de toda la </a:t>
            </a:r>
            <a:r>
              <a:rPr lang="es-CL" dirty="0" err="1" smtClean="0"/>
              <a:t>linea</a:t>
            </a:r>
            <a:r>
              <a:rPr lang="es-CL" dirty="0" smtClean="0"/>
              <a:t> de abastecimiento de agua. </a:t>
            </a:r>
            <a:endParaRPr lang="es-CL" sz="2400" dirty="0" smtClean="0"/>
          </a:p>
        </p:txBody>
      </p:sp>
    </p:spTree>
    <p:extLst>
      <p:ext uri="{BB962C8B-B14F-4D97-AF65-F5344CB8AC3E}">
        <p14:creationId xmlns:p14="http://schemas.microsoft.com/office/powerpoint/2010/main" val="89695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s-CL" sz="3600" dirty="0" smtClean="0"/>
              <a:t>Datos de inicio del Proyecto APR.</a:t>
            </a:r>
            <a:br>
              <a:rPr lang="es-CL" sz="3600" dirty="0" smtClean="0"/>
            </a:br>
            <a:r>
              <a:rPr lang="es-CL" sz="3600" dirty="0" smtClean="0"/>
              <a:t>Resolución sanitaria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52528"/>
          </a:xfrm>
        </p:spPr>
        <p:txBody>
          <a:bodyPr>
            <a:normAutofit/>
          </a:bodyPr>
          <a:lstStyle/>
          <a:p>
            <a:r>
              <a:rPr lang="es-CL" dirty="0" smtClean="0"/>
              <a:t>Diseño Original: 289 viviendas, 17 edificios. Total 306 </a:t>
            </a:r>
          </a:p>
          <a:p>
            <a:r>
              <a:rPr lang="es-CL" dirty="0" smtClean="0"/>
              <a:t>Densidad de población: 4,2 habitantes/vivienda. 2% anual. 1285 </a:t>
            </a:r>
            <a:r>
              <a:rPr lang="es-CL" dirty="0" err="1" smtClean="0"/>
              <a:t>hbts</a:t>
            </a:r>
            <a:r>
              <a:rPr lang="es-CL" dirty="0" smtClean="0"/>
              <a:t>.</a:t>
            </a:r>
          </a:p>
          <a:p>
            <a:r>
              <a:rPr lang="es-CL" dirty="0" smtClean="0"/>
              <a:t>Copa de agua: 100 m3.</a:t>
            </a:r>
          </a:p>
          <a:p>
            <a:r>
              <a:rPr lang="es-CL" dirty="0" smtClean="0"/>
              <a:t>Caudal: 5,7  litros/segundo.      </a:t>
            </a:r>
            <a:r>
              <a:rPr lang="es-CL" b="1" dirty="0" smtClean="0"/>
              <a:t>4,8 Hora/copa agua</a:t>
            </a:r>
            <a:r>
              <a:rPr lang="es-CL" dirty="0" smtClean="0"/>
              <a:t>.</a:t>
            </a:r>
          </a:p>
          <a:p>
            <a:r>
              <a:rPr lang="es-CL" dirty="0" smtClean="0"/>
              <a:t>Red de distribución: 37.783 metros lineales de cañería.</a:t>
            </a:r>
          </a:p>
          <a:p>
            <a:r>
              <a:rPr lang="es-CL" dirty="0" smtClean="0"/>
              <a:t>Socios actuales: 378. equivalente  23,5% adicional.</a:t>
            </a:r>
          </a:p>
          <a:p>
            <a:r>
              <a:rPr lang="es-CL" dirty="0" smtClean="0"/>
              <a:t>Socios Nuevos desde el proyecto inicial: 72. = 302,4 </a:t>
            </a:r>
            <a:r>
              <a:rPr lang="es-CL" dirty="0" err="1" smtClean="0"/>
              <a:t>hb</a:t>
            </a:r>
            <a:r>
              <a:rPr lang="es-CL" dirty="0" smtClean="0"/>
              <a:t>.</a:t>
            </a:r>
          </a:p>
          <a:p>
            <a:endParaRPr lang="es-CL" dirty="0" smtClean="0"/>
          </a:p>
          <a:p>
            <a:r>
              <a:rPr lang="es-CL" dirty="0" smtClean="0"/>
              <a:t>Cumplimiento de Normas de Agua Potable. Norma 409.</a:t>
            </a:r>
            <a:endParaRPr lang="es-CL" dirty="0"/>
          </a:p>
          <a:p>
            <a:endParaRPr lang="es-CL" dirty="0" smtClean="0"/>
          </a:p>
          <a:p>
            <a:endParaRPr lang="es-CL" dirty="0" smtClean="0"/>
          </a:p>
        </p:txBody>
      </p:sp>
    </p:spTree>
    <p:extLst>
      <p:ext uri="{BB962C8B-B14F-4D97-AF65-F5344CB8AC3E}">
        <p14:creationId xmlns:p14="http://schemas.microsoft.com/office/powerpoint/2010/main" val="342414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Consumos de agua en M3 mes promedio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</p:txBody>
      </p:sp>
      <p:graphicFrame>
        <p:nvGraphicFramePr>
          <p:cNvPr id="5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520178"/>
              </p:ext>
            </p:extLst>
          </p:nvPr>
        </p:nvGraphicFramePr>
        <p:xfrm>
          <a:off x="251520" y="1525786"/>
          <a:ext cx="8640960" cy="4711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6967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2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5721716"/>
              </p:ext>
            </p:extLst>
          </p:nvPr>
        </p:nvGraphicFramePr>
        <p:xfrm>
          <a:off x="179512" y="332656"/>
          <a:ext cx="8712968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2287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082615" y="580038"/>
            <a:ext cx="69127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b="1" dirty="0" smtClean="0"/>
              <a:t>Pagos mensuales / Pago Luz año 2022</a:t>
            </a:r>
            <a:endParaRPr lang="es-CL" b="1" dirty="0"/>
          </a:p>
        </p:txBody>
      </p:sp>
      <p:graphicFrame>
        <p:nvGraphicFramePr>
          <p:cNvPr id="5" name="6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842834"/>
              </p:ext>
            </p:extLst>
          </p:nvPr>
        </p:nvGraphicFramePr>
        <p:xfrm>
          <a:off x="503548" y="1163202"/>
          <a:ext cx="8136904" cy="5074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6112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2 Gráfic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0877167"/>
              </p:ext>
            </p:extLst>
          </p:nvPr>
        </p:nvGraphicFramePr>
        <p:xfrm>
          <a:off x="323528" y="404664"/>
          <a:ext cx="8424936" cy="6048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28216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es-CL" sz="3600" dirty="0" smtClean="0"/>
              <a:t>Propuesta 2023</a:t>
            </a:r>
            <a:endParaRPr lang="es-CL" sz="36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/>
          </a:bodyPr>
          <a:lstStyle/>
          <a:p>
            <a:endParaRPr lang="es-CL" dirty="0"/>
          </a:p>
          <a:p>
            <a:endParaRPr lang="es-CL" dirty="0" smtClean="0"/>
          </a:p>
          <a:p>
            <a:endParaRPr lang="es-CL" dirty="0" smtClean="0"/>
          </a:p>
        </p:txBody>
      </p:sp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415696"/>
              </p:ext>
            </p:extLst>
          </p:nvPr>
        </p:nvGraphicFramePr>
        <p:xfrm>
          <a:off x="1259632" y="1556792"/>
          <a:ext cx="6552727" cy="22532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52361"/>
                <a:gridCol w="995644"/>
                <a:gridCol w="1328459"/>
                <a:gridCol w="2376263"/>
              </a:tblGrid>
              <a:tr h="563302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 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 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 dirty="0">
                          <a:effectLst/>
                        </a:rPr>
                        <a:t>M3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>
                          <a:effectLst/>
                        </a:rPr>
                        <a:t>$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63302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>
                          <a:effectLst/>
                        </a:rPr>
                        <a:t>Tramo 1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b="0" i="0" u="none" strike="noStrike" dirty="0" smtClean="0">
                          <a:effectLst/>
                          <a:latin typeface="+mn-lt"/>
                        </a:rPr>
                        <a:t>Hasta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b="0" i="0" u="none" strike="noStrike" dirty="0" smtClean="0">
                          <a:effectLst/>
                          <a:latin typeface="Calibri"/>
                        </a:rPr>
                        <a:t>15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>
                          <a:effectLst/>
                        </a:rPr>
                        <a:t>500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63302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>
                          <a:effectLst/>
                        </a:rPr>
                        <a:t>Tramo 2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b="0" i="0" u="none" strike="noStrike" dirty="0" smtClean="0">
                          <a:effectLst/>
                          <a:latin typeface="+mn-lt"/>
                        </a:rPr>
                        <a:t>Hasta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 dirty="0">
                          <a:effectLst/>
                        </a:rPr>
                        <a:t>30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 smtClean="0">
                          <a:effectLst/>
                        </a:rPr>
                        <a:t>1200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563302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>
                          <a:effectLst/>
                        </a:rPr>
                        <a:t>Tramo 3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b="0" i="0" u="none" strike="noStrike" dirty="0" smtClean="0">
                          <a:effectLst/>
                          <a:latin typeface="+mn-lt"/>
                        </a:rPr>
                        <a:t>Sobre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 dirty="0">
                          <a:effectLst/>
                        </a:rPr>
                        <a:t>3</a:t>
                      </a:r>
                      <a:r>
                        <a:rPr lang="es-CL" sz="2800" u="none" strike="noStrike" dirty="0" smtClean="0">
                          <a:effectLst/>
                        </a:rPr>
                        <a:t>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>
                          <a:effectLst/>
                        </a:rPr>
                        <a:t>2000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4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1505330"/>
              </p:ext>
            </p:extLst>
          </p:nvPr>
        </p:nvGraphicFramePr>
        <p:xfrm>
          <a:off x="1187625" y="4509120"/>
          <a:ext cx="6624735" cy="13087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49105"/>
                <a:gridCol w="1377420"/>
                <a:gridCol w="1749105"/>
                <a:gridCol w="1749105"/>
              </a:tblGrid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ACTUAL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>
                          <a:effectLst/>
                        </a:rPr>
                        <a:t> 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>
                          <a:effectLst/>
                        </a:rPr>
                        <a:t>M3</a:t>
                      </a:r>
                      <a:endParaRPr lang="es-CL" sz="2800" b="0" i="0" u="none" strike="noStrike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>
                          <a:effectLst/>
                        </a:rPr>
                        <a:t> </a:t>
                      </a:r>
                      <a:r>
                        <a:rPr lang="es-CL" sz="2800" u="none" strike="noStrike" dirty="0" smtClean="0">
                          <a:effectLst/>
                        </a:rPr>
                        <a:t>$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Tramo 1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Hasta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 dirty="0">
                          <a:effectLst/>
                        </a:rPr>
                        <a:t>15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>
                          <a:effectLst/>
                        </a:rPr>
                        <a:t>500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360040"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Tramo 2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CL" sz="2800" u="none" strike="noStrike" dirty="0">
                          <a:effectLst/>
                        </a:rPr>
                        <a:t>Sobre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2800" u="none" strike="noStrike" dirty="0">
                          <a:effectLst/>
                        </a:rPr>
                        <a:t>15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2800" u="none" strike="noStrike" dirty="0">
                          <a:effectLst/>
                        </a:rPr>
                        <a:t>1200</a:t>
                      </a:r>
                      <a:endParaRPr lang="es-CL" sz="2800" b="0" i="0" u="none" strike="noStrike" dirty="0"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1689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CL" dirty="0" smtClean="0"/>
              <a:t>Conclusiones</a:t>
            </a:r>
            <a:endParaRPr lang="es-CL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CL" dirty="0" smtClean="0"/>
              <a:t>Se cambia tramo de </a:t>
            </a:r>
            <a:r>
              <a:rPr lang="es-CL" smtClean="0"/>
              <a:t>cobro desde los 31 M3, a 2000$.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64214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1161</TotalTime>
  <Words>676</Words>
  <Application>Microsoft Office PowerPoint</Application>
  <PresentationFormat>Presentación en pantalla (4:3)</PresentationFormat>
  <Paragraphs>226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NewsPrint</vt:lpstr>
      <vt:lpstr>APR Huellantu bajo</vt:lpstr>
      <vt:lpstr>Apr Huellantu 2023</vt:lpstr>
      <vt:lpstr>Finanzas 2023</vt:lpstr>
      <vt:lpstr>Gastos materiales electrofusión</vt:lpstr>
      <vt:lpstr>Inversiones 2023</vt:lpstr>
      <vt:lpstr>Proyectos 2023</vt:lpstr>
      <vt:lpstr>Datos de inicio del Proyecto APR. Resolución sanitaria</vt:lpstr>
      <vt:lpstr>Consumos de agua en M3 mes promedio</vt:lpstr>
      <vt:lpstr>Presentación de PowerPoint</vt:lpstr>
      <vt:lpstr>Presentación de PowerPoint</vt:lpstr>
      <vt:lpstr>Presentación de PowerPoint</vt:lpstr>
      <vt:lpstr>Propuesta 2023</vt:lpstr>
      <vt:lpstr>Conclusiones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Alcafood 2015</dc:title>
  <dc:creator>Ripley</dc:creator>
  <cp:lastModifiedBy>Administrador</cp:lastModifiedBy>
  <cp:revision>64</cp:revision>
  <dcterms:created xsi:type="dcterms:W3CDTF">2015-06-12T21:41:19Z</dcterms:created>
  <dcterms:modified xsi:type="dcterms:W3CDTF">2023-12-29T13:19:44Z</dcterms:modified>
</cp:coreProperties>
</file>