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Hoja1!$J$12</c:f>
              <c:strCache>
                <c:ptCount val="1"/>
                <c:pt idx="0">
                  <c:v>Cantidad socios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Hoja1!$I$13:$I$16</c:f>
              <c:strCache>
                <c:ptCount val="4"/>
                <c:pt idx="0">
                  <c:v>Socios</c:v>
                </c:pt>
                <c:pt idx="1">
                  <c:v>Deudores</c:v>
                </c:pt>
                <c:pt idx="2">
                  <c:v>Deudores &lt; 100.000 $</c:v>
                </c:pt>
                <c:pt idx="3">
                  <c:v>Deudores &lt; 150.000 $</c:v>
                </c:pt>
              </c:strCache>
            </c:strRef>
          </c:cat>
          <c:val>
            <c:numRef>
              <c:f>Hoja1!$J$13:$J$16</c:f>
              <c:numCache>
                <c:formatCode>General</c:formatCode>
                <c:ptCount val="4"/>
                <c:pt idx="0">
                  <c:v>386</c:v>
                </c:pt>
                <c:pt idx="1">
                  <c:v>99</c:v>
                </c:pt>
                <c:pt idx="2">
                  <c:v>18</c:v>
                </c:pt>
                <c:pt idx="3">
                  <c:v>10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54624"/>
        <c:axId val="7360512"/>
      </c:lineChart>
      <c:catAx>
        <c:axId val="7354624"/>
        <c:scaling>
          <c:orientation val="minMax"/>
        </c:scaling>
        <c:delete val="0"/>
        <c:axPos val="b"/>
        <c:majorTickMark val="out"/>
        <c:minorTickMark val="none"/>
        <c:tickLblPos val="nextTo"/>
        <c:crossAx val="7360512"/>
        <c:crosses val="autoZero"/>
        <c:auto val="1"/>
        <c:lblAlgn val="ctr"/>
        <c:lblOffset val="100"/>
        <c:noMultiLvlLbl val="0"/>
      </c:catAx>
      <c:valAx>
        <c:axId val="73605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354624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Hoja1!$L$12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Hoja1!$I$13:$I$16</c:f>
              <c:strCache>
                <c:ptCount val="4"/>
                <c:pt idx="0">
                  <c:v>Socios</c:v>
                </c:pt>
                <c:pt idx="1">
                  <c:v>Deudores</c:v>
                </c:pt>
                <c:pt idx="2">
                  <c:v>Deudores &lt; 100.000 $</c:v>
                </c:pt>
                <c:pt idx="3">
                  <c:v>Deudores &lt; 150.000 $</c:v>
                </c:pt>
              </c:strCache>
            </c:strRef>
          </c:cat>
          <c:val>
            <c:numRef>
              <c:f>Hoja1!$L$13:$L$16</c:f>
              <c:numCache>
                <c:formatCode>0,00%</c:formatCode>
                <c:ptCount val="4"/>
                <c:pt idx="1">
                  <c:v>0.25647668393782386</c:v>
                </c:pt>
                <c:pt idx="2">
                  <c:v>4.6632124352331605E-2</c:v>
                </c:pt>
                <c:pt idx="3">
                  <c:v>2.5906735751295335E-2</c:v>
                </c:pt>
              </c:numCache>
            </c:numRef>
          </c:val>
        </c:ser>
        <c:ser>
          <c:idx val="1"/>
          <c:order val="1"/>
          <c:tx>
            <c:strRef>
              <c:f>Hoja1!$M$12</c:f>
              <c:strCache>
                <c:ptCount val="1"/>
                <c:pt idx="0">
                  <c:v>% de concentracion deuda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Hoja1!$I$13:$I$16</c:f>
              <c:strCache>
                <c:ptCount val="4"/>
                <c:pt idx="0">
                  <c:v>Socios</c:v>
                </c:pt>
                <c:pt idx="1">
                  <c:v>Deudores</c:v>
                </c:pt>
                <c:pt idx="2">
                  <c:v>Deudores &lt; 100.000 $</c:v>
                </c:pt>
                <c:pt idx="3">
                  <c:v>Deudores &lt; 150.000 $</c:v>
                </c:pt>
              </c:strCache>
            </c:strRef>
          </c:cat>
          <c:val>
            <c:numRef>
              <c:f>Hoja1!$M$13:$M$16</c:f>
              <c:numCache>
                <c:formatCode>General</c:formatCode>
                <c:ptCount val="4"/>
                <c:pt idx="2" formatCode="0,00%">
                  <c:v>0.59517608644950637</c:v>
                </c:pt>
                <c:pt idx="3" formatCode="0,00%">
                  <c:v>0.39065536811008317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051264"/>
        <c:axId val="23057152"/>
      </c:barChart>
      <c:catAx>
        <c:axId val="23051264"/>
        <c:scaling>
          <c:orientation val="minMax"/>
        </c:scaling>
        <c:delete val="0"/>
        <c:axPos val="b"/>
        <c:majorTickMark val="out"/>
        <c:minorTickMark val="none"/>
        <c:tickLblPos val="nextTo"/>
        <c:crossAx val="23057152"/>
        <c:crosses val="autoZero"/>
        <c:auto val="1"/>
        <c:lblAlgn val="ctr"/>
        <c:lblOffset val="100"/>
        <c:noMultiLvlLbl val="0"/>
      </c:catAx>
      <c:valAx>
        <c:axId val="23057152"/>
        <c:scaling>
          <c:orientation val="minMax"/>
        </c:scaling>
        <c:delete val="0"/>
        <c:axPos val="l"/>
        <c:majorGridlines/>
        <c:numFmt formatCode="0,00%" sourceLinked="1"/>
        <c:majorTickMark val="out"/>
        <c:minorTickMark val="none"/>
        <c:tickLblPos val="nextTo"/>
        <c:crossAx val="230512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2708920"/>
            <a:ext cx="7543800" cy="1524000"/>
          </a:xfrm>
        </p:spPr>
        <p:txBody>
          <a:bodyPr/>
          <a:lstStyle/>
          <a:p>
            <a:r>
              <a:rPr lang="es-CL" sz="7200" dirty="0" smtClean="0"/>
              <a:t>APR </a:t>
            </a:r>
            <a:r>
              <a:rPr lang="es-CL" sz="7200" dirty="0" err="1" smtClean="0"/>
              <a:t>Huellantu</a:t>
            </a:r>
            <a:r>
              <a:rPr lang="es-CL" sz="7200" dirty="0" smtClean="0"/>
              <a:t> bajo</a:t>
            </a:r>
            <a:endParaRPr lang="es-CL" sz="7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55317" y="4293096"/>
            <a:ext cx="6858000" cy="990600"/>
          </a:xfrm>
        </p:spPr>
        <p:txBody>
          <a:bodyPr>
            <a:normAutofit fontScale="77500" lnSpcReduction="20000"/>
          </a:bodyPr>
          <a:lstStyle/>
          <a:p>
            <a:r>
              <a:rPr lang="es-CL" dirty="0" smtClean="0"/>
              <a:t>Entrega de información ampliada a socios. .</a:t>
            </a:r>
          </a:p>
          <a:p>
            <a:r>
              <a:rPr lang="es-CL" dirty="0" smtClean="0"/>
              <a:t>Presentación de nueva directiva formalmente elegida para periodo 2022 - 2027.</a:t>
            </a:r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5580112" y="5488545"/>
            <a:ext cx="31343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800" dirty="0">
                <a:solidFill>
                  <a:srgbClr val="303030"/>
                </a:solidFill>
              </a:rPr>
              <a:t>Abril 9 de 2022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7002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4096"/>
          </a:xfrm>
        </p:spPr>
        <p:txBody>
          <a:bodyPr>
            <a:normAutofit/>
          </a:bodyPr>
          <a:lstStyle/>
          <a:p>
            <a:r>
              <a:rPr lang="es-CL" sz="3200" dirty="0" err="1" smtClean="0"/>
              <a:t>Apr</a:t>
            </a:r>
            <a:r>
              <a:rPr lang="es-CL" sz="3200" dirty="0" smtClean="0"/>
              <a:t> </a:t>
            </a:r>
            <a:r>
              <a:rPr lang="es-CL" sz="3200" dirty="0" err="1" smtClean="0"/>
              <a:t>Huellantu</a:t>
            </a:r>
            <a:endParaRPr lang="es-CL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124744"/>
            <a:ext cx="7543800" cy="3886200"/>
          </a:xfrm>
        </p:spPr>
        <p:txBody>
          <a:bodyPr/>
          <a:lstStyle/>
          <a:p>
            <a:r>
              <a:rPr lang="es-CL" dirty="0" smtClean="0"/>
              <a:t>Balance: gestión periodo hasta abril 2022</a:t>
            </a:r>
          </a:p>
          <a:p>
            <a:r>
              <a:rPr lang="es-CL" dirty="0" smtClean="0"/>
              <a:t>Inventario: hasta abril 2022</a:t>
            </a:r>
          </a:p>
          <a:p>
            <a:r>
              <a:rPr lang="es-CL" dirty="0" smtClean="0"/>
              <a:t>Contratos de trabajo: hasta abril 2022</a:t>
            </a:r>
          </a:p>
          <a:p>
            <a:r>
              <a:rPr lang="es-CL" dirty="0" smtClean="0"/>
              <a:t>Planos de cañerías de proyecto </a:t>
            </a:r>
            <a:r>
              <a:rPr lang="es-CL" dirty="0" err="1" smtClean="0"/>
              <a:t>huellantu</a:t>
            </a:r>
            <a:r>
              <a:rPr lang="es-CL" dirty="0" smtClean="0"/>
              <a:t> bajo.</a:t>
            </a:r>
          </a:p>
          <a:p>
            <a:r>
              <a:rPr lang="es-CL" dirty="0" smtClean="0"/>
              <a:t>Planes de directiva nueva para 2022.</a:t>
            </a:r>
          </a:p>
          <a:p>
            <a:r>
              <a:rPr lang="es-CL" smtClean="0"/>
              <a:t>Análisis </a:t>
            </a:r>
            <a:r>
              <a:rPr lang="es-CL" dirty="0" smtClean="0"/>
              <a:t>de deudores del APR </a:t>
            </a:r>
            <a:r>
              <a:rPr lang="es-CL" dirty="0" err="1" smtClean="0"/>
              <a:t>huellantu</a:t>
            </a:r>
            <a:r>
              <a:rPr lang="es-CL" dirty="0" smtClean="0"/>
              <a:t>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9912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6781800" cy="1008112"/>
          </a:xfrm>
        </p:spPr>
        <p:txBody>
          <a:bodyPr>
            <a:normAutofit/>
          </a:bodyPr>
          <a:lstStyle/>
          <a:p>
            <a:r>
              <a:rPr lang="es-CL" sz="3600" dirty="0" smtClean="0"/>
              <a:t>Balance 2022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412776"/>
            <a:ext cx="8229600" cy="5112568"/>
          </a:xfrm>
        </p:spPr>
        <p:txBody>
          <a:bodyPr>
            <a:normAutofit/>
          </a:bodyPr>
          <a:lstStyle/>
          <a:p>
            <a:r>
              <a:rPr lang="es-CL" dirty="0" smtClean="0"/>
              <a:t>Se entregan de 2019, 2020, 2021 y 2022</a:t>
            </a:r>
          </a:p>
          <a:p>
            <a:r>
              <a:rPr lang="es-CL" dirty="0" smtClean="0"/>
              <a:t>Saldo $ </a:t>
            </a:r>
            <a:r>
              <a:rPr lang="es-CL" dirty="0" err="1" smtClean="0"/>
              <a:t>xxxxxxx</a:t>
            </a:r>
            <a:r>
              <a:rPr lang="es-CL" dirty="0" smtClean="0"/>
              <a:t>    </a:t>
            </a:r>
            <a:r>
              <a:rPr lang="es-CL" sz="2400" dirty="0" smtClean="0"/>
              <a:t>(</a:t>
            </a:r>
            <a:r>
              <a:rPr lang="es-CL" sz="2000" dirty="0" smtClean="0"/>
              <a:t>datos de la cuenta corriente banco estado)</a:t>
            </a:r>
          </a:p>
          <a:p>
            <a:r>
              <a:rPr lang="es-CL" dirty="0" smtClean="0"/>
              <a:t>Socios nuevos. Cuota de Ingreso 400 mil.</a:t>
            </a:r>
          </a:p>
          <a:p>
            <a:r>
              <a:rPr lang="es-CL" dirty="0" smtClean="0"/>
              <a:t>Gastos remuneraciones.</a:t>
            </a:r>
          </a:p>
          <a:p>
            <a:r>
              <a:rPr lang="es-CL" dirty="0" smtClean="0"/>
              <a:t>Pago electricidad.</a:t>
            </a:r>
          </a:p>
          <a:p>
            <a:r>
              <a:rPr lang="es-CL" dirty="0" smtClean="0"/>
              <a:t>Gasto de materiales.</a:t>
            </a:r>
          </a:p>
          <a:p>
            <a:r>
              <a:rPr lang="es-CL" dirty="0" smtClean="0"/>
              <a:t>Gastos varios, bencina, </a:t>
            </a:r>
            <a:r>
              <a:rPr lang="es-CL" dirty="0" err="1" smtClean="0"/>
              <a:t>mantencion</a:t>
            </a:r>
            <a:r>
              <a:rPr lang="es-CL" dirty="0" smtClean="0"/>
              <a:t>, ropa, etc.</a:t>
            </a:r>
          </a:p>
          <a:p>
            <a:r>
              <a:rPr lang="es-CL" dirty="0" smtClean="0"/>
              <a:t>Socios hasta el 27/3/22</a:t>
            </a:r>
          </a:p>
          <a:p>
            <a:r>
              <a:rPr lang="es-CL" dirty="0" smtClean="0"/>
              <a:t>Total firmado 383.</a:t>
            </a:r>
          </a:p>
        </p:txBody>
      </p:sp>
    </p:spTree>
    <p:extLst>
      <p:ext uri="{BB962C8B-B14F-4D97-AF65-F5344CB8AC3E}">
        <p14:creationId xmlns:p14="http://schemas.microsoft.com/office/powerpoint/2010/main" val="121513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CL" sz="3600" dirty="0" smtClean="0"/>
              <a:t>Inventario 2022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/>
          </a:bodyPr>
          <a:lstStyle/>
          <a:p>
            <a:r>
              <a:rPr lang="es-CL" sz="2000" dirty="0" smtClean="0"/>
              <a:t>Bomba sumergible: repuesto.</a:t>
            </a:r>
          </a:p>
          <a:p>
            <a:r>
              <a:rPr lang="es-CL" sz="2000" dirty="0" smtClean="0"/>
              <a:t>Generador: habilitado</a:t>
            </a:r>
          </a:p>
          <a:p>
            <a:r>
              <a:rPr lang="es-CL" sz="2000" dirty="0" smtClean="0"/>
              <a:t>Electro </a:t>
            </a:r>
            <a:r>
              <a:rPr lang="es-CL" sz="2000" dirty="0" err="1" smtClean="0"/>
              <a:t>fusionadora</a:t>
            </a:r>
            <a:r>
              <a:rPr lang="es-CL" sz="2000" dirty="0" smtClean="0"/>
              <a:t>: en uso</a:t>
            </a:r>
          </a:p>
          <a:p>
            <a:r>
              <a:rPr lang="es-CL" sz="2000" dirty="0" smtClean="0"/>
              <a:t>Generador </a:t>
            </a:r>
            <a:r>
              <a:rPr lang="es-CL" sz="2000" dirty="0" err="1" smtClean="0"/>
              <a:t>portatil</a:t>
            </a:r>
            <a:r>
              <a:rPr lang="es-CL" sz="2000" dirty="0" smtClean="0"/>
              <a:t>: en uso.</a:t>
            </a:r>
          </a:p>
          <a:p>
            <a:r>
              <a:rPr lang="es-CL" sz="2000" dirty="0" smtClean="0"/>
              <a:t>Prensa </a:t>
            </a:r>
            <a:r>
              <a:rPr lang="es-CL" sz="2000" dirty="0" err="1" smtClean="0"/>
              <a:t>hidraulica</a:t>
            </a:r>
            <a:r>
              <a:rPr lang="es-CL" sz="2000" dirty="0" smtClean="0"/>
              <a:t>: en uso.</a:t>
            </a:r>
          </a:p>
          <a:p>
            <a:r>
              <a:rPr lang="es-CL" sz="2000" dirty="0" smtClean="0"/>
              <a:t>Motobomba: en uso.</a:t>
            </a:r>
          </a:p>
          <a:p>
            <a:r>
              <a:rPr lang="es-CL" sz="2000" dirty="0" smtClean="0"/>
              <a:t>Camioneta: fuera de </a:t>
            </a:r>
            <a:r>
              <a:rPr lang="es-CL" sz="2000" dirty="0" err="1" smtClean="0"/>
              <a:t>circulacion</a:t>
            </a:r>
            <a:r>
              <a:rPr lang="es-CL" sz="2000" dirty="0" smtClean="0"/>
              <a:t>.</a:t>
            </a:r>
          </a:p>
          <a:p>
            <a:r>
              <a:rPr lang="es-CL" sz="2000" dirty="0" smtClean="0"/>
              <a:t>Auto: </a:t>
            </a:r>
            <a:r>
              <a:rPr lang="es-CL" sz="2000" dirty="0" err="1" smtClean="0"/>
              <a:t>suzuki</a:t>
            </a:r>
            <a:r>
              <a:rPr lang="es-CL" sz="2000" dirty="0" smtClean="0"/>
              <a:t> alto: en uso.</a:t>
            </a:r>
          </a:p>
          <a:p>
            <a:r>
              <a:rPr lang="es-CL" sz="2000" dirty="0" smtClean="0"/>
              <a:t>Computador. Impresora.</a:t>
            </a:r>
          </a:p>
          <a:p>
            <a:r>
              <a:rPr lang="es-CL" sz="2000" dirty="0" smtClean="0"/>
              <a:t>Carretilla, chuzo, pala, picota, llaves, </a:t>
            </a:r>
          </a:p>
          <a:p>
            <a:r>
              <a:rPr lang="es-CL" sz="2000" dirty="0" smtClean="0"/>
              <a:t>Terrenos: </a:t>
            </a:r>
            <a:r>
              <a:rPr lang="es-CL" sz="2000" dirty="0" err="1" smtClean="0"/>
              <a:t>Captacion</a:t>
            </a:r>
            <a:r>
              <a:rPr lang="es-CL" sz="2000" dirty="0" smtClean="0"/>
              <a:t> : 5° faja con escritura a nombre de APR.</a:t>
            </a:r>
          </a:p>
          <a:p>
            <a:r>
              <a:rPr lang="es-CL" sz="2000" dirty="0" smtClean="0"/>
              <a:t>Estanque: 6° faja con escritura a nombre de APR.</a:t>
            </a:r>
          </a:p>
          <a:p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305491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3600" dirty="0" smtClean="0"/>
              <a:t>Contratos 2022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896544"/>
          </a:xfrm>
        </p:spPr>
        <p:txBody>
          <a:bodyPr>
            <a:normAutofit/>
          </a:bodyPr>
          <a:lstStyle/>
          <a:p>
            <a:r>
              <a:rPr lang="es-CL" dirty="0" smtClean="0"/>
              <a:t>Patricio Albornos: Vigente</a:t>
            </a:r>
          </a:p>
          <a:p>
            <a:r>
              <a:rPr lang="es-CL" sz="2400" dirty="0" smtClean="0"/>
              <a:t>Funciones se encuentran especificadas, permiten el funcionamiento del </a:t>
            </a:r>
            <a:r>
              <a:rPr lang="es-CL" sz="2400" dirty="0" err="1"/>
              <a:t>A</a:t>
            </a:r>
            <a:r>
              <a:rPr lang="es-CL" sz="2400" dirty="0" err="1" smtClean="0"/>
              <a:t>pr</a:t>
            </a:r>
            <a:r>
              <a:rPr lang="es-CL" sz="2400" dirty="0" smtClean="0"/>
              <a:t>.</a:t>
            </a:r>
            <a:endParaRPr lang="es-CL" sz="2400" dirty="0"/>
          </a:p>
          <a:p>
            <a:endParaRPr lang="es-CL" dirty="0" smtClean="0"/>
          </a:p>
          <a:p>
            <a:r>
              <a:rPr lang="es-CL" dirty="0" smtClean="0"/>
              <a:t>Viviana Riquelme: Vigente.</a:t>
            </a:r>
          </a:p>
          <a:p>
            <a:r>
              <a:rPr lang="es-CL" sz="2400" dirty="0" smtClean="0"/>
              <a:t>Funciones se encuentran especificadas, permiten el funcionamiento administrativo del </a:t>
            </a:r>
            <a:r>
              <a:rPr lang="es-CL" sz="2400" dirty="0" err="1" smtClean="0"/>
              <a:t>Apr</a:t>
            </a:r>
            <a:r>
              <a:rPr lang="es-CL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695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CL" sz="3600" dirty="0" smtClean="0"/>
              <a:t>Planos de </a:t>
            </a:r>
            <a:r>
              <a:rPr lang="es-CL" sz="3600" dirty="0" err="1" smtClean="0"/>
              <a:t>Apr</a:t>
            </a:r>
            <a:r>
              <a:rPr lang="es-CL" sz="3600" dirty="0" smtClean="0"/>
              <a:t>.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 fontScale="92500"/>
          </a:bodyPr>
          <a:lstStyle/>
          <a:p>
            <a:r>
              <a:rPr lang="es-CL" dirty="0" smtClean="0"/>
              <a:t>No se encuentran actualizados.</a:t>
            </a:r>
          </a:p>
          <a:p>
            <a:endParaRPr lang="es-CL" dirty="0"/>
          </a:p>
          <a:p>
            <a:r>
              <a:rPr lang="es-CL" sz="3600" dirty="0" smtClean="0"/>
              <a:t>Proyectos 2022</a:t>
            </a:r>
            <a:r>
              <a:rPr lang="es-CL" dirty="0" smtClean="0"/>
              <a:t>:</a:t>
            </a:r>
          </a:p>
          <a:p>
            <a:r>
              <a:rPr lang="es-CL" sz="2400" dirty="0" smtClean="0"/>
              <a:t>Evaluar la presión del sistema, actualmente es de 8 BAR, recomendado para casas hasta 2 bar.</a:t>
            </a:r>
          </a:p>
          <a:p>
            <a:r>
              <a:rPr lang="es-CL" sz="2400" dirty="0" smtClean="0"/>
              <a:t>Actualizar socios reales (pagan actualmente).</a:t>
            </a:r>
          </a:p>
          <a:p>
            <a:r>
              <a:rPr lang="es-CL" sz="2400" dirty="0" smtClean="0"/>
              <a:t>Deshabilitar a deudores sacando el medidor.(establecer criterios)</a:t>
            </a:r>
          </a:p>
          <a:p>
            <a:r>
              <a:rPr lang="es-CL" sz="2400" dirty="0" smtClean="0"/>
              <a:t>Contactar a deudores mayor a 3 meses, para negociar pago.</a:t>
            </a:r>
          </a:p>
          <a:p>
            <a:r>
              <a:rPr lang="es-CL" sz="2400" dirty="0" smtClean="0"/>
              <a:t>Evaluar el ingreso de socios con nuevos criterios.</a:t>
            </a:r>
          </a:p>
          <a:p>
            <a:r>
              <a:rPr lang="es-CL" sz="2400" dirty="0" smtClean="0"/>
              <a:t>Mantener stock de materiales mas usados.</a:t>
            </a:r>
          </a:p>
          <a:p>
            <a:r>
              <a:rPr lang="es-CL" sz="2400" dirty="0" smtClean="0"/>
              <a:t>Gestionar mantención de equipos críticos para el funcionamiento del </a:t>
            </a:r>
            <a:r>
              <a:rPr lang="es-CL" sz="2400" dirty="0" err="1" smtClean="0"/>
              <a:t>Apr</a:t>
            </a:r>
            <a:r>
              <a:rPr lang="es-CL" sz="2400" dirty="0" smtClean="0"/>
              <a:t>.  Externalizar tareas complejas.</a:t>
            </a:r>
          </a:p>
          <a:p>
            <a:endParaRPr lang="es-CL" dirty="0" smtClean="0"/>
          </a:p>
          <a:p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203696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CL" sz="3600" dirty="0" smtClean="0"/>
              <a:t>Deudores a Febrero 2022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/>
          </a:bodyPr>
          <a:lstStyle/>
          <a:p>
            <a:endParaRPr lang="es-CL" dirty="0"/>
          </a:p>
          <a:p>
            <a:endParaRPr lang="es-CL" dirty="0" smtClean="0"/>
          </a:p>
          <a:p>
            <a:endParaRPr lang="es-CL" dirty="0" smtClean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705335"/>
              </p:ext>
            </p:extLst>
          </p:nvPr>
        </p:nvGraphicFramePr>
        <p:xfrm>
          <a:off x="755576" y="1484784"/>
          <a:ext cx="6985000" cy="1152130"/>
        </p:xfrm>
        <a:graphic>
          <a:graphicData uri="http://schemas.openxmlformats.org/drawingml/2006/table">
            <a:tbl>
              <a:tblPr/>
              <a:tblGrid>
                <a:gridCol w="1662189"/>
                <a:gridCol w="1018249"/>
                <a:gridCol w="875504"/>
                <a:gridCol w="1817623"/>
                <a:gridCol w="1611435"/>
              </a:tblGrid>
              <a:tr h="230426">
                <a:tc>
                  <a:txBody>
                    <a:bodyPr/>
                    <a:lstStyle/>
                    <a:p>
                      <a:pPr algn="l" fontAlgn="t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Cantidad socios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Deuda en 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% de concentracion deuda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26">
                <a:tc>
                  <a:txBody>
                    <a:bodyPr/>
                    <a:lstStyle/>
                    <a:p>
                      <a:pPr algn="l" fontAlgn="t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Socios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386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26">
                <a:tc>
                  <a:txBody>
                    <a:bodyPr/>
                    <a:lstStyle/>
                    <a:p>
                      <a:pPr algn="l" fontAlgn="t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Deudores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         5.145.200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25,65%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26">
                <a:tc>
                  <a:txBody>
                    <a:bodyPr/>
                    <a:lstStyle/>
                    <a:p>
                      <a:pPr algn="l" fontAlgn="t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Deudores &lt; 100.000 $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         3.062.300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4,66%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59,52%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26">
                <a:tc>
                  <a:txBody>
                    <a:bodyPr/>
                    <a:lstStyle/>
                    <a:p>
                      <a:pPr algn="l" fontAlgn="t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Deudores &lt; 150.000 $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         2.010.000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2,59%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39,07%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5305275"/>
              </p:ext>
            </p:extLst>
          </p:nvPr>
        </p:nvGraphicFramePr>
        <p:xfrm>
          <a:off x="827584" y="2924944"/>
          <a:ext cx="6840760" cy="288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168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CL" sz="3600" dirty="0" smtClean="0"/>
              <a:t>Deudores a Febrero 2022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/>
          </a:bodyPr>
          <a:lstStyle/>
          <a:p>
            <a:endParaRPr lang="es-CL" dirty="0"/>
          </a:p>
          <a:p>
            <a:endParaRPr lang="es-CL" dirty="0" smtClean="0"/>
          </a:p>
          <a:p>
            <a:endParaRPr lang="es-CL" dirty="0" smtClean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720957"/>
              </p:ext>
            </p:extLst>
          </p:nvPr>
        </p:nvGraphicFramePr>
        <p:xfrm>
          <a:off x="755576" y="1484784"/>
          <a:ext cx="6985000" cy="1152130"/>
        </p:xfrm>
        <a:graphic>
          <a:graphicData uri="http://schemas.openxmlformats.org/drawingml/2006/table">
            <a:tbl>
              <a:tblPr/>
              <a:tblGrid>
                <a:gridCol w="1662189"/>
                <a:gridCol w="1018249"/>
                <a:gridCol w="875504"/>
                <a:gridCol w="1817623"/>
                <a:gridCol w="1611435"/>
              </a:tblGrid>
              <a:tr h="230426">
                <a:tc>
                  <a:txBody>
                    <a:bodyPr/>
                    <a:lstStyle/>
                    <a:p>
                      <a:pPr algn="l" fontAlgn="t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Cantidad socios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Deuda en 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% de concentracion deuda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26">
                <a:tc>
                  <a:txBody>
                    <a:bodyPr/>
                    <a:lstStyle/>
                    <a:p>
                      <a:pPr algn="l" fontAlgn="t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Socios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386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26">
                <a:tc>
                  <a:txBody>
                    <a:bodyPr/>
                    <a:lstStyle/>
                    <a:p>
                      <a:pPr algn="l" fontAlgn="t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Deudores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         5.145.200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25,65%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26">
                <a:tc>
                  <a:txBody>
                    <a:bodyPr/>
                    <a:lstStyle/>
                    <a:p>
                      <a:pPr algn="l" fontAlgn="t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Deudores &lt; 100.000 $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         3.062.300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4,66%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59,52%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26">
                <a:tc>
                  <a:txBody>
                    <a:bodyPr/>
                    <a:lstStyle/>
                    <a:p>
                      <a:pPr algn="l" fontAlgn="t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Deudores &lt; 150.000 $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         2.010.000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2,59%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39,07%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6240373"/>
              </p:ext>
            </p:extLst>
          </p:nvPr>
        </p:nvGraphicFramePr>
        <p:xfrm>
          <a:off x="1475656" y="2852936"/>
          <a:ext cx="5904656" cy="3319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414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909</TotalTime>
  <Words>433</Words>
  <Application>Microsoft Office PowerPoint</Application>
  <PresentationFormat>Presentación en pantalla (4:3)</PresentationFormat>
  <Paragraphs>106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NewsPrint</vt:lpstr>
      <vt:lpstr>APR Huellantu bajo</vt:lpstr>
      <vt:lpstr>Apr Huellantu</vt:lpstr>
      <vt:lpstr>Balance 2022</vt:lpstr>
      <vt:lpstr>Inventario 2022</vt:lpstr>
      <vt:lpstr>Contratos 2022</vt:lpstr>
      <vt:lpstr>Planos de Apr.</vt:lpstr>
      <vt:lpstr>Deudores a Febrero 2022</vt:lpstr>
      <vt:lpstr>Deudores a Febrero 2022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Alcafood 2015</dc:title>
  <dc:creator>Ripley</dc:creator>
  <cp:lastModifiedBy>Administrador</cp:lastModifiedBy>
  <cp:revision>37</cp:revision>
  <dcterms:created xsi:type="dcterms:W3CDTF">2015-06-12T21:41:19Z</dcterms:created>
  <dcterms:modified xsi:type="dcterms:W3CDTF">2023-12-29T13:14:17Z</dcterms:modified>
</cp:coreProperties>
</file>