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78" r:id="rId4"/>
    <p:sldId id="273" r:id="rId5"/>
    <p:sldId id="275" r:id="rId6"/>
    <p:sldId id="277" r:id="rId7"/>
    <p:sldId id="276" r:id="rId8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[Consolidado_datos año_2022_2023.xlsx]Metros3!Tabla dinámica1</c:name>
    <c:fmtId val="10"/>
  </c:pivotSource>
  <c:chart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9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Metros3!$B$4:$B$5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Metros3!$A$6:$A$18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Metros3!$B$6:$B$18</c:f>
              <c:numCache>
                <c:formatCode>_-* #.##0_-;\-* #.##0_-;_-* "-"??_-;_-@_-</c:formatCode>
                <c:ptCount val="12"/>
                <c:pt idx="0">
                  <c:v>3668</c:v>
                </c:pt>
                <c:pt idx="1">
                  <c:v>3591</c:v>
                </c:pt>
                <c:pt idx="2">
                  <c:v>3479</c:v>
                </c:pt>
                <c:pt idx="3">
                  <c:v>2560</c:v>
                </c:pt>
                <c:pt idx="4">
                  <c:v>3044</c:v>
                </c:pt>
                <c:pt idx="5">
                  <c:v>2186</c:v>
                </c:pt>
                <c:pt idx="7">
                  <c:v>1823</c:v>
                </c:pt>
                <c:pt idx="8">
                  <c:v>2182</c:v>
                </c:pt>
                <c:pt idx="9">
                  <c:v>2888</c:v>
                </c:pt>
                <c:pt idx="10">
                  <c:v>2265</c:v>
                </c:pt>
                <c:pt idx="11">
                  <c:v>3132</c:v>
                </c:pt>
              </c:numCache>
            </c:numRef>
          </c:val>
        </c:ser>
        <c:ser>
          <c:idx val="1"/>
          <c:order val="1"/>
          <c:tx>
            <c:strRef>
              <c:f>Metros3!$C$4:$C$5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Metros3!$A$6:$A$18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Metros3!$C$6:$C$18</c:f>
              <c:numCache>
                <c:formatCode>_-* #.##0_-;\-* #.##0_-;_-* "-"??_-;_-@_-</c:formatCode>
                <c:ptCount val="12"/>
                <c:pt idx="0">
                  <c:v>3707</c:v>
                </c:pt>
                <c:pt idx="1">
                  <c:v>5601</c:v>
                </c:pt>
                <c:pt idx="2">
                  <c:v>6238</c:v>
                </c:pt>
                <c:pt idx="3">
                  <c:v>2957</c:v>
                </c:pt>
                <c:pt idx="4">
                  <c:v>2679</c:v>
                </c:pt>
                <c:pt idx="5">
                  <c:v>2464</c:v>
                </c:pt>
                <c:pt idx="6">
                  <c:v>2294</c:v>
                </c:pt>
                <c:pt idx="7">
                  <c:v>2366</c:v>
                </c:pt>
                <c:pt idx="8">
                  <c:v>2424</c:v>
                </c:pt>
                <c:pt idx="9">
                  <c:v>2495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57408"/>
        <c:axId val="21858944"/>
      </c:barChart>
      <c:catAx>
        <c:axId val="21857408"/>
        <c:scaling>
          <c:orientation val="minMax"/>
        </c:scaling>
        <c:delete val="0"/>
        <c:axPos val="b"/>
        <c:majorTickMark val="out"/>
        <c:minorTickMark val="none"/>
        <c:tickLblPos val="nextTo"/>
        <c:crossAx val="21858944"/>
        <c:crosses val="autoZero"/>
        <c:auto val="1"/>
        <c:lblAlgn val="ctr"/>
        <c:lblOffset val="100"/>
        <c:noMultiLvlLbl val="0"/>
      </c:catAx>
      <c:valAx>
        <c:axId val="21858944"/>
        <c:scaling>
          <c:orientation val="minMax"/>
        </c:scaling>
        <c:delete val="0"/>
        <c:axPos val="l"/>
        <c:majorGridlines/>
        <c:numFmt formatCode="_-* #.##0_-;\-* #.##0_-;_-* &quot;-&quot;??_-;_-@_-" sourceLinked="1"/>
        <c:majorTickMark val="out"/>
        <c:minorTickMark val="none"/>
        <c:tickLblPos val="nextTo"/>
        <c:crossAx val="21857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Consumos x Tramo de Cobro año 2023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Metros3!$C$201</c:f>
              <c:strCache>
                <c:ptCount val="1"/>
                <c:pt idx="0">
                  <c:v>Medidores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Metros3!$C$202:$C$205</c:f>
              <c:numCache>
                <c:formatCode>General</c:formatCode>
                <c:ptCount val="4"/>
                <c:pt idx="0">
                  <c:v>16</c:v>
                </c:pt>
                <c:pt idx="1">
                  <c:v>49</c:v>
                </c:pt>
                <c:pt idx="2">
                  <c:v>233</c:v>
                </c:pt>
                <c:pt idx="3">
                  <c:v>66</c:v>
                </c:pt>
              </c:numCache>
            </c:numRef>
          </c:val>
        </c:ser>
        <c:ser>
          <c:idx val="1"/>
          <c:order val="1"/>
          <c:tx>
            <c:strRef>
              <c:f>Metros3!$D$201</c:f>
              <c:strCache>
                <c:ptCount val="1"/>
                <c:pt idx="0">
                  <c:v>Unds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rgbClr val="FF0000"/>
                    </a:solidFill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Metros3!$D$202:$D$205</c:f>
              <c:numCache>
                <c:formatCode>General</c:formatCode>
                <c:ptCount val="4"/>
                <c:pt idx="0">
                  <c:v>36</c:v>
                </c:pt>
                <c:pt idx="1">
                  <c:v>30</c:v>
                </c:pt>
                <c:pt idx="2">
                  <c:v>15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Metros3!$E$201</c:f>
              <c:strCache>
                <c:ptCount val="1"/>
                <c:pt idx="0">
                  <c:v>M3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Metros3!$E$202:$E$205</c:f>
              <c:numCache>
                <c:formatCode>General</c:formatCode>
                <c:ptCount val="4"/>
                <c:pt idx="0">
                  <c:v>569</c:v>
                </c:pt>
                <c:pt idx="1">
                  <c:v>1029</c:v>
                </c:pt>
                <c:pt idx="2">
                  <c:v>1628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Metros3!$F$201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Metros3!$F$202:$F$205</c:f>
              <c:numCache>
                <c:formatCode>0,0%</c:formatCode>
                <c:ptCount val="4"/>
                <c:pt idx="0">
                  <c:v>0.17637941723496589</c:v>
                </c:pt>
                <c:pt idx="1">
                  <c:v>0.31897086174829509</c:v>
                </c:pt>
                <c:pt idx="2">
                  <c:v>0.50464972101673899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22449536"/>
        <c:axId val="22463616"/>
      </c:barChart>
      <c:catAx>
        <c:axId val="22449536"/>
        <c:scaling>
          <c:orientation val="minMax"/>
        </c:scaling>
        <c:delete val="0"/>
        <c:axPos val="b"/>
        <c:majorTickMark val="none"/>
        <c:minorTickMark val="none"/>
        <c:tickLblPos val="nextTo"/>
        <c:crossAx val="22463616"/>
        <c:crosses val="autoZero"/>
        <c:auto val="1"/>
        <c:lblAlgn val="ctr"/>
        <c:lblOffset val="100"/>
        <c:noMultiLvlLbl val="0"/>
      </c:catAx>
      <c:valAx>
        <c:axId val="2246361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24495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628602106554864"/>
          <c:y val="0.33767582892642201"/>
          <c:w val="0.12592177114224357"/>
          <c:h val="0.37114636640187143"/>
        </c:manualLayout>
      </c:layout>
      <c:overlay val="0"/>
      <c:txPr>
        <a:bodyPr/>
        <a:lstStyle/>
        <a:p>
          <a:pPr>
            <a:defRPr sz="1400"/>
          </a:pPr>
          <a:endParaRPr lang="es-CL"/>
        </a:p>
      </c:txPr>
    </c:legend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827584" y="2492896"/>
            <a:ext cx="7543800" cy="1524000"/>
          </a:xfrm>
        </p:spPr>
        <p:txBody>
          <a:bodyPr/>
          <a:lstStyle/>
          <a:p>
            <a:r>
              <a:rPr lang="es-CL" sz="7200" dirty="0" smtClean="0"/>
              <a:t>APR </a:t>
            </a:r>
            <a:r>
              <a:rPr lang="es-CL" sz="7200" dirty="0" err="1" smtClean="0"/>
              <a:t>Huellanto</a:t>
            </a:r>
            <a:r>
              <a:rPr lang="es-CL" sz="7200" dirty="0" smtClean="0"/>
              <a:t> bajo</a:t>
            </a:r>
            <a:endParaRPr lang="es-CL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4365104"/>
            <a:ext cx="6858000" cy="990600"/>
          </a:xfrm>
        </p:spPr>
        <p:txBody>
          <a:bodyPr>
            <a:normAutofit/>
          </a:bodyPr>
          <a:lstStyle/>
          <a:p>
            <a:r>
              <a:rPr lang="es-CL" dirty="0" smtClean="0"/>
              <a:t>Entrega de información ampliada a socios.</a:t>
            </a:r>
          </a:p>
          <a:p>
            <a:r>
              <a:rPr lang="es-CL" dirty="0" smtClean="0"/>
              <a:t>Tercera reunión de directiva periodo 2022 - 2024.</a:t>
            </a: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4572000" y="5488545"/>
            <a:ext cx="4142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 smtClean="0">
                <a:solidFill>
                  <a:srgbClr val="303030"/>
                </a:solidFill>
              </a:rPr>
              <a:t>Noviembre 18 </a:t>
            </a:r>
            <a:r>
              <a:rPr lang="es-CL" sz="2800" dirty="0">
                <a:solidFill>
                  <a:srgbClr val="303030"/>
                </a:solidFill>
              </a:rPr>
              <a:t>de </a:t>
            </a:r>
            <a:r>
              <a:rPr lang="es-CL" sz="2800" dirty="0" smtClean="0">
                <a:solidFill>
                  <a:srgbClr val="303030"/>
                </a:solidFill>
              </a:rPr>
              <a:t>2023</a:t>
            </a:r>
            <a:endParaRPr lang="es-CL" dirty="0"/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40883" t="37447" r="41267" b="39574"/>
          <a:stretch/>
        </p:blipFill>
        <p:spPr bwMode="auto">
          <a:xfrm>
            <a:off x="2915816" y="568097"/>
            <a:ext cx="3168352" cy="2284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00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es-CL" sz="3200" dirty="0" err="1" smtClean="0"/>
              <a:t>Apr</a:t>
            </a:r>
            <a:r>
              <a:rPr lang="es-CL" sz="3200" dirty="0" smtClean="0"/>
              <a:t> </a:t>
            </a:r>
            <a:r>
              <a:rPr lang="es-CL" sz="3200" dirty="0" err="1" smtClean="0"/>
              <a:t>Huellantu</a:t>
            </a:r>
            <a:r>
              <a:rPr lang="es-CL" sz="3200" dirty="0" smtClean="0"/>
              <a:t> 2023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/>
          <a:lstStyle/>
          <a:p>
            <a:r>
              <a:rPr lang="es-CL" dirty="0" smtClean="0"/>
              <a:t>Finanzas: del Periodo.</a:t>
            </a:r>
          </a:p>
          <a:p>
            <a:r>
              <a:rPr lang="es-CL" dirty="0"/>
              <a:t>Capacidad </a:t>
            </a:r>
            <a:r>
              <a:rPr lang="es-CL" dirty="0" smtClean="0"/>
              <a:t>del Sistema de Agua potable de la red.</a:t>
            </a:r>
            <a:endParaRPr lang="es-CL" dirty="0"/>
          </a:p>
          <a:p>
            <a:r>
              <a:rPr lang="es-CL" dirty="0" smtClean="0"/>
              <a:t>Consumos de agua en M3.</a:t>
            </a:r>
          </a:p>
          <a:p>
            <a:r>
              <a:rPr lang="es-CL" dirty="0" smtClean="0"/>
              <a:t>Propuesta de Nuevo cobro al sobreconsumo</a:t>
            </a:r>
          </a:p>
          <a:p>
            <a:r>
              <a:rPr lang="es-CL" dirty="0" smtClean="0"/>
              <a:t>Varios.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9912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712968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51520" y="564511"/>
            <a:ext cx="8568952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s-C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6120680" cy="432048"/>
          </a:xfrm>
        </p:spPr>
        <p:txBody>
          <a:bodyPr>
            <a:normAutofit/>
          </a:bodyPr>
          <a:lstStyle/>
          <a:p>
            <a:r>
              <a:rPr lang="es-CL" sz="1800" dirty="0" smtClean="0"/>
              <a:t>Información de Proyecto 2018  a 20 AÑOS</a:t>
            </a:r>
            <a:endParaRPr lang="es-CL" sz="1800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371912"/>
              </p:ext>
            </p:extLst>
          </p:nvPr>
        </p:nvGraphicFramePr>
        <p:xfrm>
          <a:off x="611556" y="836712"/>
          <a:ext cx="7920883" cy="792088"/>
        </p:xfrm>
        <a:graphic>
          <a:graphicData uri="http://schemas.openxmlformats.org/drawingml/2006/table">
            <a:tbl>
              <a:tblPr/>
              <a:tblGrid>
                <a:gridCol w="699192"/>
                <a:gridCol w="407040"/>
                <a:gridCol w="1250665"/>
                <a:gridCol w="774690"/>
                <a:gridCol w="738582"/>
                <a:gridCol w="866603"/>
                <a:gridCol w="856755"/>
                <a:gridCol w="879734"/>
                <a:gridCol w="699192"/>
                <a:gridCol w="748430"/>
              </a:tblGrid>
              <a:tr h="51416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Casas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Edificios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Medidores totales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habitantes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Densidad Poblacion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Crecimiento anual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Consumo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Consumo mes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7792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 H/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4626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91190"/>
              </p:ext>
            </p:extLst>
          </p:nvPr>
        </p:nvGraphicFramePr>
        <p:xfrm>
          <a:off x="611560" y="1772816"/>
          <a:ext cx="7992889" cy="192278"/>
        </p:xfrm>
        <a:graphic>
          <a:graphicData uri="http://schemas.openxmlformats.org/drawingml/2006/table">
            <a:tbl>
              <a:tblPr/>
              <a:tblGrid>
                <a:gridCol w="705548"/>
                <a:gridCol w="410741"/>
                <a:gridCol w="1262034"/>
                <a:gridCol w="781732"/>
                <a:gridCol w="745296"/>
                <a:gridCol w="874481"/>
                <a:gridCol w="864544"/>
                <a:gridCol w="887731"/>
                <a:gridCol w="705548"/>
                <a:gridCol w="755234"/>
              </a:tblGrid>
              <a:tr h="18796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1871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l/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</a:t>
                      </a:r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6552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573935"/>
              </p:ext>
            </p:extLst>
          </p:nvPr>
        </p:nvGraphicFramePr>
        <p:xfrm>
          <a:off x="611558" y="2132856"/>
          <a:ext cx="7992889" cy="192278"/>
        </p:xfrm>
        <a:graphic>
          <a:graphicData uri="http://schemas.openxmlformats.org/drawingml/2006/table">
            <a:tbl>
              <a:tblPr/>
              <a:tblGrid>
                <a:gridCol w="705548"/>
                <a:gridCol w="410741"/>
                <a:gridCol w="1262034"/>
                <a:gridCol w="781732"/>
                <a:gridCol w="745296"/>
                <a:gridCol w="874481"/>
                <a:gridCol w="864544"/>
                <a:gridCol w="887731"/>
                <a:gridCol w="705548"/>
                <a:gridCol w="755234"/>
              </a:tblGrid>
              <a:tr h="18796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2023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5680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589575"/>
              </p:ext>
            </p:extLst>
          </p:nvPr>
        </p:nvGraphicFramePr>
        <p:xfrm>
          <a:off x="827584" y="3284984"/>
          <a:ext cx="2952328" cy="2619759"/>
        </p:xfrm>
        <a:graphic>
          <a:graphicData uri="http://schemas.openxmlformats.org/drawingml/2006/table">
            <a:tbl>
              <a:tblPr/>
              <a:tblGrid>
                <a:gridCol w="1823074"/>
                <a:gridCol w="1129254"/>
              </a:tblGrid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  <a:r>
                        <a:rPr lang="es-CL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potenciales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13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Proyectado a 20 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Proyectado x año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Utilizado 10 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399916"/>
              </p:ext>
            </p:extLst>
          </p:nvPr>
        </p:nvGraphicFramePr>
        <p:xfrm>
          <a:off x="5004048" y="3429000"/>
          <a:ext cx="3528393" cy="2376263"/>
        </p:xfrm>
        <a:graphic>
          <a:graphicData uri="http://schemas.openxmlformats.org/drawingml/2006/table">
            <a:tbl>
              <a:tblPr/>
              <a:tblGrid>
                <a:gridCol w="446806"/>
                <a:gridCol w="893609"/>
                <a:gridCol w="763563"/>
                <a:gridCol w="725786"/>
                <a:gridCol w="698629"/>
              </a:tblGrid>
              <a:tr h="61721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PROPUESTA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Proyeccion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184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61721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Hasta</a:t>
                      </a:r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2025</a:t>
                      </a:r>
                      <a:endParaRPr lang="es-C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92896"/>
            <a:ext cx="3528392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97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548680"/>
            <a:ext cx="6781800" cy="510952"/>
          </a:xfrm>
        </p:spPr>
        <p:txBody>
          <a:bodyPr>
            <a:noAutofit/>
          </a:bodyPr>
          <a:lstStyle/>
          <a:p>
            <a:r>
              <a:rPr lang="es-CL" sz="4000" dirty="0" smtClean="0"/>
              <a:t>Consumo agua M3 año 22-23</a:t>
            </a:r>
            <a:endParaRPr lang="es-CL" sz="4000" dirty="0"/>
          </a:p>
        </p:txBody>
      </p:sp>
      <p:graphicFrame>
        <p:nvGraphicFramePr>
          <p:cNvPr id="5" name="3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540673"/>
              </p:ext>
            </p:extLst>
          </p:nvPr>
        </p:nvGraphicFramePr>
        <p:xfrm>
          <a:off x="467544" y="1124744"/>
          <a:ext cx="820891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09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08732"/>
              </p:ext>
            </p:extLst>
          </p:nvPr>
        </p:nvGraphicFramePr>
        <p:xfrm>
          <a:off x="323528" y="1340769"/>
          <a:ext cx="849694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68321"/>
              </p:ext>
            </p:extLst>
          </p:nvPr>
        </p:nvGraphicFramePr>
        <p:xfrm>
          <a:off x="467544" y="548680"/>
          <a:ext cx="3759200" cy="762000"/>
        </p:xfrm>
        <a:graphic>
          <a:graphicData uri="http://schemas.openxmlformats.org/drawingml/2006/table">
            <a:tbl>
              <a:tblPr/>
              <a:tblGrid>
                <a:gridCol w="787400"/>
                <a:gridCol w="685800"/>
                <a:gridCol w="1041400"/>
                <a:gridCol w="12446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1" i="0" u="none" strike="noStrike">
                          <a:effectLst/>
                          <a:latin typeface="Calibri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hasta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hasta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sobre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973020"/>
              </p:ext>
            </p:extLst>
          </p:nvPr>
        </p:nvGraphicFramePr>
        <p:xfrm>
          <a:off x="4572000" y="548680"/>
          <a:ext cx="4032447" cy="762000"/>
        </p:xfrm>
        <a:graphic>
          <a:graphicData uri="http://schemas.openxmlformats.org/drawingml/2006/table">
            <a:tbl>
              <a:tblPr/>
              <a:tblGrid>
                <a:gridCol w="844634"/>
                <a:gridCol w="735649"/>
                <a:gridCol w="1117097"/>
                <a:gridCol w="133506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M3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$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hasta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Entre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1200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Tramo 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Sobre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effectLst/>
                          <a:latin typeface="Calibri"/>
                        </a:rPr>
                        <a:t>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00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781800" cy="1600200"/>
          </a:xfrm>
        </p:spPr>
        <p:txBody>
          <a:bodyPr>
            <a:normAutofit/>
          </a:bodyPr>
          <a:lstStyle/>
          <a:p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2348880"/>
            <a:ext cx="7543800" cy="1944216"/>
          </a:xfrm>
        </p:spPr>
        <p:txBody>
          <a:bodyPr>
            <a:normAutofit fontScale="85000" lnSpcReduction="20000"/>
          </a:bodyPr>
          <a:lstStyle/>
          <a:p>
            <a:r>
              <a:rPr lang="es-CL" dirty="0" smtClean="0"/>
              <a:t>Propuesta </a:t>
            </a:r>
            <a:r>
              <a:rPr lang="es-CL" dirty="0" smtClean="0"/>
              <a:t>nueva, </a:t>
            </a:r>
            <a:r>
              <a:rPr lang="es-CL" dirty="0" smtClean="0">
                <a:solidFill>
                  <a:srgbClr val="FF0000"/>
                </a:solidFill>
              </a:rPr>
              <a:t>se cambia nuevo tramo en la asamblea 100% apoyo</a:t>
            </a:r>
            <a:endParaRPr lang="es-CL" dirty="0" smtClean="0">
              <a:solidFill>
                <a:srgbClr val="FF0000"/>
              </a:solidFill>
            </a:endParaRPr>
          </a:p>
          <a:p>
            <a:r>
              <a:rPr lang="es-CL" dirty="0" smtClean="0"/>
              <a:t>Unión comunal de </a:t>
            </a:r>
            <a:r>
              <a:rPr lang="es-CL" dirty="0" err="1" smtClean="0"/>
              <a:t>Loncoche</a:t>
            </a:r>
            <a:endParaRPr lang="es-CL" dirty="0" smtClean="0"/>
          </a:p>
          <a:p>
            <a:r>
              <a:rPr lang="es-CL" dirty="0" smtClean="0"/>
              <a:t>Proyectar ampliación de red.</a:t>
            </a:r>
          </a:p>
          <a:p>
            <a:r>
              <a:rPr lang="es-CL" dirty="0" smtClean="0"/>
              <a:t>Cuidados del consumo del agua</a:t>
            </a:r>
          </a:p>
          <a:p>
            <a:r>
              <a:rPr lang="es-CL" dirty="0" smtClean="0"/>
              <a:t>Inversiones, compra de cabezal de soldadura </a:t>
            </a:r>
            <a:r>
              <a:rPr lang="es-CL" dirty="0" err="1" smtClean="0"/>
              <a:t>aprox</a:t>
            </a:r>
            <a:r>
              <a:rPr lang="es-CL" dirty="0" smtClean="0"/>
              <a:t>; 2 millones</a:t>
            </a:r>
          </a:p>
          <a:p>
            <a:r>
              <a:rPr lang="es-CL" dirty="0" smtClean="0"/>
              <a:t>Mejoras al sistema; cloro en la 5 faja.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9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2355</TotalTime>
  <Words>221</Words>
  <Application>Microsoft Office PowerPoint</Application>
  <PresentationFormat>Presentación en pantalla (4:3)</PresentationFormat>
  <Paragraphs>113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NewsPrint</vt:lpstr>
      <vt:lpstr>APR Huellanto bajo</vt:lpstr>
      <vt:lpstr>Apr Huellantu 2023</vt:lpstr>
      <vt:lpstr>Presentación de PowerPoint</vt:lpstr>
      <vt:lpstr>Información de Proyecto 2018  a 20 AÑOS</vt:lpstr>
      <vt:lpstr>Consumo agua M3 año 22-23</vt:lpstr>
      <vt:lpstr>Presentación de PowerPoint</vt:lpstr>
      <vt:lpstr>Conclusiones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Alcafood 2015</dc:title>
  <dc:creator>Ripley</dc:creator>
  <cp:lastModifiedBy>Administrador</cp:lastModifiedBy>
  <cp:revision>110</cp:revision>
  <dcterms:created xsi:type="dcterms:W3CDTF">2015-06-12T21:41:19Z</dcterms:created>
  <dcterms:modified xsi:type="dcterms:W3CDTF">2023-12-29T13:17:53Z</dcterms:modified>
</cp:coreProperties>
</file>