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64" r:id="rId4"/>
    <p:sldId id="280" r:id="rId5"/>
    <p:sldId id="277" r:id="rId6"/>
    <p:sldId id="278" r:id="rId7"/>
    <p:sldId id="279" r:id="rId8"/>
    <p:sldId id="275" r:id="rId9"/>
    <p:sldId id="273" r:id="rId10"/>
    <p:sldId id="276" r:id="rId11"/>
    <p:sldId id="274" r:id="rId12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[Consolidado_datos año_2022.xlsx]Metros3!Tabla dinámica1</c:name>
    <c:fmtId val="5"/>
  </c:pivotSource>
  <c:chart>
    <c:autoTitleDeleted val="0"/>
    <c:pivotFmts>
      <c:pivotFmt>
        <c:idx val="0"/>
      </c:pivotFmt>
      <c:pivotFmt>
        <c:idx val="1"/>
      </c:pivotFmt>
      <c:pivotFmt>
        <c:idx val="2"/>
      </c:pivotFmt>
      <c:pivotFmt>
        <c:idx val="3"/>
      </c:pivotFmt>
      <c:pivotFmt>
        <c:idx val="4"/>
      </c:pivotFmt>
      <c:pivotFmt>
        <c:idx val="5"/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3"/>
      </c:pivotFmt>
      <c:pivotFmt>
        <c:idx val="14"/>
      </c:pivotFmt>
      <c:pivotFmt>
        <c:idx val="15"/>
      </c:pivotFmt>
      <c:pivotFmt>
        <c:idx val="16"/>
      </c:pivotFmt>
      <c:pivotFmt>
        <c:idx val="17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8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9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>
        <c:manualLayout>
          <c:layoutTarget val="inner"/>
          <c:xMode val="edge"/>
          <c:yMode val="edge"/>
          <c:x val="7.2560380709987007E-2"/>
          <c:y val="1.9942874787710358E-2"/>
          <c:w val="0.83608526206951406"/>
          <c:h val="0.81883896865832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Metros3!$B$4:$B$5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Metros3!$A$6:$A$17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Agosto</c:v>
                </c:pt>
                <c:pt idx="7">
                  <c:v>septiembre</c:v>
                </c:pt>
                <c:pt idx="8">
                  <c:v>octubre</c:v>
                </c:pt>
                <c:pt idx="9">
                  <c:v>noviembre</c:v>
                </c:pt>
                <c:pt idx="10">
                  <c:v>diciembre</c:v>
                </c:pt>
              </c:strCache>
            </c:strRef>
          </c:cat>
          <c:val>
            <c:numRef>
              <c:f>Metros3!$B$6:$B$17</c:f>
              <c:numCache>
                <c:formatCode>_-* #.##0_-;\-* #.##0_-;_-* "-"??_-;_-@_-</c:formatCode>
                <c:ptCount val="11"/>
                <c:pt idx="0">
                  <c:v>3668</c:v>
                </c:pt>
                <c:pt idx="1">
                  <c:v>3591</c:v>
                </c:pt>
                <c:pt idx="2">
                  <c:v>3479</c:v>
                </c:pt>
                <c:pt idx="3">
                  <c:v>2560</c:v>
                </c:pt>
                <c:pt idx="4">
                  <c:v>3044</c:v>
                </c:pt>
                <c:pt idx="5">
                  <c:v>2186</c:v>
                </c:pt>
                <c:pt idx="6">
                  <c:v>1823</c:v>
                </c:pt>
                <c:pt idx="7">
                  <c:v>2182</c:v>
                </c:pt>
                <c:pt idx="8">
                  <c:v>2888</c:v>
                </c:pt>
                <c:pt idx="9">
                  <c:v>2265</c:v>
                </c:pt>
                <c:pt idx="10">
                  <c:v>3132</c:v>
                </c:pt>
              </c:numCache>
            </c:numRef>
          </c:val>
        </c:ser>
        <c:ser>
          <c:idx val="1"/>
          <c:order val="1"/>
          <c:tx>
            <c:strRef>
              <c:f>Metros3!$C$4:$C$5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Metros3!$A$6:$A$17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Agosto</c:v>
                </c:pt>
                <c:pt idx="7">
                  <c:v>septiembre</c:v>
                </c:pt>
                <c:pt idx="8">
                  <c:v>octubre</c:v>
                </c:pt>
                <c:pt idx="9">
                  <c:v>noviembre</c:v>
                </c:pt>
                <c:pt idx="10">
                  <c:v>diciembre</c:v>
                </c:pt>
              </c:strCache>
            </c:strRef>
          </c:cat>
          <c:val>
            <c:numRef>
              <c:f>Metros3!$C$6:$C$17</c:f>
              <c:numCache>
                <c:formatCode>_-* #.##0_-;\-* #.##0_-;_-* "-"??_-;_-@_-</c:formatCode>
                <c:ptCount val="11"/>
                <c:pt idx="0">
                  <c:v>3707</c:v>
                </c:pt>
                <c:pt idx="1">
                  <c:v>5601</c:v>
                </c:pt>
                <c:pt idx="2">
                  <c:v>6238</c:v>
                </c:pt>
                <c:pt idx="3">
                  <c:v>2957</c:v>
                </c:pt>
                <c:pt idx="4">
                  <c:v>2679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416832"/>
        <c:axId val="23418368"/>
      </c:barChart>
      <c:catAx>
        <c:axId val="23416832"/>
        <c:scaling>
          <c:orientation val="minMax"/>
        </c:scaling>
        <c:delete val="0"/>
        <c:axPos val="b"/>
        <c:majorTickMark val="out"/>
        <c:minorTickMark val="none"/>
        <c:tickLblPos val="nextTo"/>
        <c:crossAx val="23418368"/>
        <c:crosses val="autoZero"/>
        <c:auto val="1"/>
        <c:lblAlgn val="ctr"/>
        <c:lblOffset val="100"/>
        <c:noMultiLvlLbl val="0"/>
      </c:catAx>
      <c:valAx>
        <c:axId val="23418368"/>
        <c:scaling>
          <c:orientation val="minMax"/>
        </c:scaling>
        <c:delete val="0"/>
        <c:axPos val="l"/>
        <c:majorGridlines/>
        <c:numFmt formatCode="_-* #.##0_-;\-* #.##0_-;_-* &quot;-&quot;??_-;_-@_-" sourceLinked="1"/>
        <c:majorTickMark val="out"/>
        <c:minorTickMark val="none"/>
        <c:tickLblPos val="nextTo"/>
        <c:crossAx val="234168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es-CL"/>
          </a:p>
        </c:txPr>
      </c:legendEntry>
      <c:layout>
        <c:manualLayout>
          <c:xMode val="edge"/>
          <c:yMode val="edge"/>
          <c:x val="0.91620135641494382"/>
          <c:y val="0.33451522096601172"/>
          <c:w val="7.4178500368645914E-2"/>
          <c:h val="0.26934996400745259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Analisis%20agua/Informe%20An&#225;lisis%20-%20240671-1-2023_0_Mayo_2023.pdf" TargetMode="External"/><Relationship Id="rId2" Type="http://schemas.openxmlformats.org/officeDocument/2006/relationships/hyperlink" Target="Analisis%20agua/Informe%20An&#225;lisis%20-%20388463-1-2022_0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827584" y="2492896"/>
            <a:ext cx="7543800" cy="1524000"/>
          </a:xfrm>
        </p:spPr>
        <p:txBody>
          <a:bodyPr/>
          <a:lstStyle/>
          <a:p>
            <a:r>
              <a:rPr lang="es-CL" sz="7200" dirty="0" smtClean="0"/>
              <a:t>APR </a:t>
            </a:r>
            <a:r>
              <a:rPr lang="es-CL" sz="7200" dirty="0" err="1" smtClean="0"/>
              <a:t>Huellanto</a:t>
            </a:r>
            <a:r>
              <a:rPr lang="es-CL" sz="7200" dirty="0" smtClean="0"/>
              <a:t> bajo</a:t>
            </a:r>
            <a:endParaRPr lang="es-CL" sz="7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539552" y="4365104"/>
            <a:ext cx="6858000" cy="990600"/>
          </a:xfrm>
        </p:spPr>
        <p:txBody>
          <a:bodyPr>
            <a:normAutofit/>
          </a:bodyPr>
          <a:lstStyle/>
          <a:p>
            <a:r>
              <a:rPr lang="es-CL" dirty="0" smtClean="0"/>
              <a:t>Entrega de información ampliada a socios. .</a:t>
            </a:r>
          </a:p>
          <a:p>
            <a:r>
              <a:rPr lang="es-CL" dirty="0" smtClean="0"/>
              <a:t>Segunda reunión de directiva periodo 2022 - 2024.</a:t>
            </a:r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5580112" y="5488545"/>
            <a:ext cx="31343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 smtClean="0">
                <a:solidFill>
                  <a:srgbClr val="303030"/>
                </a:solidFill>
              </a:rPr>
              <a:t>Julio 22 </a:t>
            </a:r>
            <a:r>
              <a:rPr lang="es-CL" sz="2800" dirty="0">
                <a:solidFill>
                  <a:srgbClr val="303030"/>
                </a:solidFill>
              </a:rPr>
              <a:t>de </a:t>
            </a:r>
            <a:r>
              <a:rPr lang="es-CL" sz="2800" dirty="0" smtClean="0">
                <a:solidFill>
                  <a:srgbClr val="303030"/>
                </a:solidFill>
              </a:rPr>
              <a:t>2023</a:t>
            </a:r>
            <a:endParaRPr lang="es-CL" dirty="0"/>
          </a:p>
        </p:txBody>
      </p:sp>
      <p:pic>
        <p:nvPicPr>
          <p:cNvPr id="5" name="4 Imagen"/>
          <p:cNvPicPr/>
          <p:nvPr/>
        </p:nvPicPr>
        <p:blipFill rotWithShape="1">
          <a:blip r:embed="rId2"/>
          <a:srcRect l="40883" t="37447" r="41267" b="39574"/>
          <a:stretch/>
        </p:blipFill>
        <p:spPr bwMode="auto">
          <a:xfrm>
            <a:off x="2915816" y="568097"/>
            <a:ext cx="3168352" cy="2284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00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4096"/>
          </a:xfrm>
        </p:spPr>
        <p:txBody>
          <a:bodyPr>
            <a:normAutofit/>
          </a:bodyPr>
          <a:lstStyle/>
          <a:p>
            <a:r>
              <a:rPr lang="es-CL" sz="3200" dirty="0" err="1" smtClean="0"/>
              <a:t>Apr</a:t>
            </a:r>
            <a:r>
              <a:rPr lang="es-CL" sz="3200" dirty="0" smtClean="0"/>
              <a:t> </a:t>
            </a:r>
            <a:r>
              <a:rPr lang="es-CL" sz="3200" dirty="0" err="1" smtClean="0"/>
              <a:t>Huellantu</a:t>
            </a:r>
            <a:r>
              <a:rPr lang="es-CL" sz="3200" dirty="0" smtClean="0"/>
              <a:t> 2023</a:t>
            </a:r>
            <a:endParaRPr lang="es-CL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543800" cy="3886200"/>
          </a:xfrm>
        </p:spPr>
        <p:txBody>
          <a:bodyPr/>
          <a:lstStyle/>
          <a:p>
            <a:r>
              <a:rPr lang="es-CL" dirty="0" smtClean="0"/>
              <a:t>Finanzas: del Periodo.</a:t>
            </a:r>
          </a:p>
          <a:p>
            <a:r>
              <a:rPr lang="es-CL" dirty="0" smtClean="0"/>
              <a:t>Proyectos. Análisis de agua.</a:t>
            </a:r>
          </a:p>
          <a:p>
            <a:r>
              <a:rPr lang="es-CL" dirty="0" smtClean="0"/>
              <a:t>Resumen </a:t>
            </a:r>
            <a:r>
              <a:rPr lang="es-CL" dirty="0"/>
              <a:t>de Trabajos </a:t>
            </a:r>
            <a:r>
              <a:rPr lang="es-CL" dirty="0" smtClean="0"/>
              <a:t>realizados en terreno.</a:t>
            </a:r>
          </a:p>
          <a:p>
            <a:r>
              <a:rPr lang="es-CL" dirty="0" smtClean="0"/>
              <a:t>Consumos de agua en M3</a:t>
            </a:r>
          </a:p>
          <a:p>
            <a:r>
              <a:rPr lang="es-CL" dirty="0" smtClean="0"/>
              <a:t>Capacidad de Arranques del sistema</a:t>
            </a:r>
          </a:p>
          <a:p>
            <a:r>
              <a:rPr lang="es-CL" dirty="0" smtClean="0"/>
              <a:t>Varios.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9912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548680"/>
            <a:ext cx="6781800" cy="576064"/>
          </a:xfrm>
        </p:spPr>
        <p:txBody>
          <a:bodyPr>
            <a:normAutofit fontScale="90000"/>
          </a:bodyPr>
          <a:lstStyle/>
          <a:p>
            <a:r>
              <a:rPr lang="es-CL" sz="3600" dirty="0" smtClean="0"/>
              <a:t>Proyectos 2023.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464496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endParaRPr lang="es-CL" dirty="0" smtClean="0"/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0" indent="0">
              <a:buNone/>
            </a:pPr>
            <a:r>
              <a:rPr lang="es-CL" dirty="0" smtClean="0"/>
              <a:t>Proyectos concursables con Municipalidad de Gorbea.</a:t>
            </a:r>
          </a:p>
          <a:p>
            <a:pPr marL="457200" indent="-457200">
              <a:buFont typeface="+mj-lt"/>
              <a:buAutoNum type="arabicPeriod"/>
            </a:pPr>
            <a:r>
              <a:rPr lang="es-CL" dirty="0" smtClean="0"/>
              <a:t>Energía Fotovoltaica </a:t>
            </a:r>
            <a:r>
              <a:rPr lang="es-CL" dirty="0" err="1" smtClean="0"/>
              <a:t>On</a:t>
            </a:r>
            <a:r>
              <a:rPr lang="es-CL" smtClean="0"/>
              <a:t> - </a:t>
            </a:r>
            <a:r>
              <a:rPr lang="es-CL" dirty="0" smtClean="0"/>
              <a:t>Off </a:t>
            </a:r>
            <a:r>
              <a:rPr lang="es-CL" dirty="0" err="1"/>
              <a:t>G</a:t>
            </a:r>
            <a:r>
              <a:rPr lang="es-CL" dirty="0" err="1" smtClean="0"/>
              <a:t>rid</a:t>
            </a:r>
            <a:r>
              <a:rPr lang="es-CL" dirty="0" smtClean="0"/>
              <a:t>, postulación Marzo 2023. Espera en primer lugar.</a:t>
            </a:r>
          </a:p>
          <a:p>
            <a:pPr marL="457200" indent="-457200">
              <a:buFont typeface="+mj-lt"/>
              <a:buAutoNum type="arabicPeriod"/>
            </a:pPr>
            <a:r>
              <a:rPr lang="es-CL" dirty="0" smtClean="0"/>
              <a:t>Aporte para compra Cabezal soldador ($ 1 millón). Mayo 2023.</a:t>
            </a:r>
          </a:p>
          <a:p>
            <a:pPr marL="457200" indent="-457200">
              <a:buFont typeface="+mj-lt"/>
              <a:buAutoNum type="arabicPeriod"/>
            </a:pPr>
            <a:endParaRPr lang="es-CL" dirty="0"/>
          </a:p>
          <a:p>
            <a:pPr marL="0" indent="0">
              <a:buNone/>
            </a:pPr>
            <a:r>
              <a:rPr lang="es-CL" dirty="0" smtClean="0"/>
              <a:t>Proyectos en ejecución del APR:</a:t>
            </a:r>
          </a:p>
          <a:p>
            <a:pPr marL="457200" indent="-457200">
              <a:buFont typeface="+mj-lt"/>
              <a:buAutoNum type="arabicPeriod"/>
            </a:pPr>
            <a:r>
              <a:rPr lang="es-CL" dirty="0" smtClean="0"/>
              <a:t>Corregir y mantener el sistema de extracción de agua (motor, paneles eléctricos, filtros).</a:t>
            </a:r>
          </a:p>
          <a:p>
            <a:pPr marL="457200" indent="-457200">
              <a:buFont typeface="+mj-lt"/>
              <a:buAutoNum type="arabicPeriod"/>
            </a:pPr>
            <a:r>
              <a:rPr lang="es-CL" dirty="0" smtClean="0"/>
              <a:t>Limpieza de Copa de agua. Prevé 1 día completo sin agua.</a:t>
            </a:r>
          </a:p>
          <a:p>
            <a:pPr marL="457200" indent="-457200">
              <a:buFont typeface="+mj-lt"/>
              <a:buAutoNum type="arabicPeriod"/>
            </a:pPr>
            <a:endParaRPr lang="es-CL" dirty="0" smtClean="0"/>
          </a:p>
          <a:p>
            <a:pPr marL="457200" indent="-457200">
              <a:buFont typeface="+mj-lt"/>
              <a:buAutoNum type="arabicPeriod"/>
            </a:pPr>
            <a:endParaRPr lang="es-CL" dirty="0" smtClean="0"/>
          </a:p>
          <a:p>
            <a:pPr marL="457200" indent="-457200">
              <a:buFont typeface="+mj-lt"/>
              <a:buAutoNum type="arabicPeriod"/>
            </a:pP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21513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04664"/>
            <a:ext cx="6781800" cy="720080"/>
          </a:xfrm>
        </p:spPr>
        <p:txBody>
          <a:bodyPr>
            <a:normAutofit/>
          </a:bodyPr>
          <a:lstStyle/>
          <a:p>
            <a:r>
              <a:rPr lang="es-CL" sz="2800" dirty="0" err="1" smtClean="0"/>
              <a:t>Analisis</a:t>
            </a:r>
            <a:r>
              <a:rPr lang="es-CL" sz="2800" dirty="0" smtClean="0"/>
              <a:t> de agua Potable </a:t>
            </a:r>
            <a:r>
              <a:rPr lang="es-CL" sz="2800" dirty="0" err="1" smtClean="0"/>
              <a:t>Nch</a:t>
            </a:r>
            <a:r>
              <a:rPr lang="es-CL" sz="2800" dirty="0" smtClean="0"/>
              <a:t>. 409</a:t>
            </a:r>
            <a:endParaRPr lang="es-CL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412776"/>
            <a:ext cx="7543800" cy="3886200"/>
          </a:xfrm>
        </p:spPr>
        <p:txBody>
          <a:bodyPr/>
          <a:lstStyle/>
          <a:p>
            <a:r>
              <a:rPr lang="es-CL" dirty="0" smtClean="0"/>
              <a:t>Físico Químico. 1 vez al año. </a:t>
            </a:r>
            <a:r>
              <a:rPr lang="es-CL" dirty="0" err="1" smtClean="0">
                <a:hlinkClick r:id="rId2" action="ppaction://hlinkfile"/>
              </a:rPr>
              <a:t>Analisis</a:t>
            </a:r>
            <a:r>
              <a:rPr lang="es-CL" dirty="0" smtClean="0">
                <a:hlinkClick r:id="rId2" action="ppaction://hlinkfile"/>
              </a:rPr>
              <a:t> agua\Informe Análisis - 388463-1-2022_0.pdf</a:t>
            </a:r>
            <a:endParaRPr lang="es-CL" dirty="0" smtClean="0"/>
          </a:p>
          <a:p>
            <a:r>
              <a:rPr lang="es-CL" dirty="0" err="1" smtClean="0"/>
              <a:t>Microbiologico</a:t>
            </a:r>
            <a:r>
              <a:rPr lang="es-CL" dirty="0" smtClean="0"/>
              <a:t>. Todos los </a:t>
            </a:r>
            <a:r>
              <a:rPr lang="es-CL" dirty="0" err="1" smtClean="0"/>
              <a:t>meses.</a:t>
            </a:r>
            <a:r>
              <a:rPr lang="es-CL" dirty="0" err="1" smtClean="0">
                <a:hlinkClick r:id="rId3" action="ppaction://hlinkfile"/>
              </a:rPr>
              <a:t>Analisis</a:t>
            </a:r>
            <a:r>
              <a:rPr lang="es-CL" dirty="0" smtClean="0">
                <a:hlinkClick r:id="rId3" action="ppaction://hlinkfile"/>
              </a:rPr>
              <a:t> agua\Informe Análisis - 240671-1-2023_0_Mayo_2023.pdf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152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6781800" cy="288032"/>
          </a:xfrm>
        </p:spPr>
        <p:txBody>
          <a:bodyPr>
            <a:normAutofit fontScale="90000"/>
          </a:bodyPr>
          <a:lstStyle/>
          <a:p>
            <a:r>
              <a:rPr lang="es-CL" sz="3200" dirty="0" smtClean="0"/>
              <a:t>Trabajos realizados por el </a:t>
            </a:r>
            <a:r>
              <a:rPr lang="es-CL" sz="3200" dirty="0" err="1" smtClean="0"/>
              <a:t>Apr</a:t>
            </a:r>
            <a:endParaRPr lang="es-CL" sz="3200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66571"/>
              </p:ext>
            </p:extLst>
          </p:nvPr>
        </p:nvGraphicFramePr>
        <p:xfrm>
          <a:off x="762000" y="1087997"/>
          <a:ext cx="7543800" cy="4222153"/>
        </p:xfrm>
        <a:graphic>
          <a:graphicData uri="http://schemas.openxmlformats.org/drawingml/2006/table">
            <a:tbl>
              <a:tblPr/>
              <a:tblGrid>
                <a:gridCol w="1323474"/>
                <a:gridCol w="1982470"/>
                <a:gridCol w="648072"/>
                <a:gridCol w="576064"/>
                <a:gridCol w="622836"/>
                <a:gridCol w="543775"/>
                <a:gridCol w="543775"/>
                <a:gridCol w="543775"/>
                <a:gridCol w="759559"/>
              </a:tblGrid>
              <a:tr h="232500"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Suma de valor total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mes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usuario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materiales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general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altos manhue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tapon 50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$ 8.900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$ 8.900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angie ferreira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bola, transiciones cobre, red hdpe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$ 59.440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$ 59.440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Bomba 5°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fluviometro, bridas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$ 450.972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$ 450.972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Soldador cañeria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callejon guarda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50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$ 8.572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$ 8.572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cristian chavez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25, reduccion 32/25 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$ 11.000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$ 11.000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ernesto acevedo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uniones 25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$ 4.200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$ 4.200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herminio campos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bola medidor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$ 8.330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$ 8.330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juan jimenez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bola, transicion 25, uniones 25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$ 26.670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$ 26.670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leonardo toro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25  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$ 3.040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$ 3.040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matriz km6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valvula desairadora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$ 31.430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$ 31.430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20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posta centro medico rinco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bola medidor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$ 8.330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$ 8.330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puente huara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50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$ 8.572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$ 8.572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00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general</a:t>
                      </a:r>
                    </a:p>
                  </a:txBody>
                  <a:tcPr marL="8651" marR="8651" marT="865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651" marR="8651" marT="86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$ 37.670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$ 464.072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$ 90.002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$ 67.770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$ 8.330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$ 11.612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$ 679.456</a:t>
                      </a:r>
                    </a:p>
                  </a:txBody>
                  <a:tcPr marL="8651" marR="8651" marT="8651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783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404664"/>
            <a:ext cx="6781800" cy="504056"/>
          </a:xfrm>
        </p:spPr>
        <p:txBody>
          <a:bodyPr>
            <a:normAutofit/>
          </a:bodyPr>
          <a:lstStyle/>
          <a:p>
            <a:r>
              <a:rPr lang="es-CL" sz="2400" dirty="0" smtClean="0"/>
              <a:t>Trabajos realizados por APR a costo de Usuario</a:t>
            </a:r>
            <a:endParaRPr lang="es-CL" sz="24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669408"/>
              </p:ext>
            </p:extLst>
          </p:nvPr>
        </p:nvGraphicFramePr>
        <p:xfrm>
          <a:off x="467541" y="1052736"/>
          <a:ext cx="8208914" cy="4680521"/>
        </p:xfrm>
        <a:graphic>
          <a:graphicData uri="http://schemas.openxmlformats.org/drawingml/2006/table">
            <a:tbl>
              <a:tblPr/>
              <a:tblGrid>
                <a:gridCol w="1216986"/>
                <a:gridCol w="2629148"/>
                <a:gridCol w="597012"/>
                <a:gridCol w="597012"/>
                <a:gridCol w="597012"/>
                <a:gridCol w="597012"/>
                <a:gridCol w="597012"/>
                <a:gridCol w="597012"/>
                <a:gridCol w="780708"/>
              </a:tblGrid>
              <a:tr h="260029"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Suma de valor total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mes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usuario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materiales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general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aldo urrutia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union,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$ 12.500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$ 12.500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angie ferreira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transicion a 25, codo, reduccion, union,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$ 59.930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$ 59.930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transicion, terminal,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$ 27.170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$ 27.170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benicio vargas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bola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$ 2.800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$ 2.800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boris roa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soldadura,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codiner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cañeria 76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$ 180.567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$ 180.567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ela bascur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soldadura,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057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esteban muñoz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uniones 25, red 32/25, red 50/32, codo, 25, c/m, transicion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$ 163.870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$ 163.870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hector riquelme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tuberia, red 32/25, soldadura,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$ 94.400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$ 94.400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luis arroyo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c/m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$ 130.000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$ 130.000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maria vargas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40, hh, soldadura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$ 70.600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$ 70.600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obidia martinez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terminal, copla,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$ 68.200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$ 68.200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reynaldo carrasco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soldadura, hh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$ 50.000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2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general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13" marR="7913" marT="791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$ 118.200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$ 156.900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$ 241.040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$ 183.367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$ 130.000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$ 130.530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$ 960.037</a:t>
                      </a:r>
                    </a:p>
                  </a:txBody>
                  <a:tcPr marL="7913" marR="7913" marT="7913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7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781800" cy="288032"/>
          </a:xfrm>
        </p:spPr>
        <p:txBody>
          <a:bodyPr>
            <a:noAutofit/>
          </a:bodyPr>
          <a:lstStyle/>
          <a:p>
            <a:r>
              <a:rPr lang="es-CL" sz="2000" dirty="0" smtClean="0"/>
              <a:t>Materiales del APR 2023</a:t>
            </a:r>
            <a:endParaRPr lang="es-CL" sz="2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6218847"/>
              </p:ext>
            </p:extLst>
          </p:nvPr>
        </p:nvGraphicFramePr>
        <p:xfrm>
          <a:off x="1259634" y="692703"/>
          <a:ext cx="6984775" cy="5448561"/>
        </p:xfrm>
        <a:graphic>
          <a:graphicData uri="http://schemas.openxmlformats.org/drawingml/2006/table">
            <a:tbl>
              <a:tblPr/>
              <a:tblGrid>
                <a:gridCol w="216862"/>
                <a:gridCol w="2351601"/>
                <a:gridCol w="542156"/>
                <a:gridCol w="316257"/>
                <a:gridCol w="318518"/>
                <a:gridCol w="542156"/>
                <a:gridCol w="1863661"/>
                <a:gridCol w="833564"/>
              </a:tblGrid>
              <a:tr h="163592"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Stock de INSTRUMENTOS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cantidad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inventario materiales stock </a:t>
                      </a:r>
                    </a:p>
                  </a:txBody>
                  <a:tcPr marL="5297" marR="5297" marT="529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bodega 2023</a:t>
                      </a:r>
                    </a:p>
                  </a:txBody>
                  <a:tcPr marL="5297" marR="5297" marT="529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generador de 9000w.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codo 90 3/4 sol/sol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bomba de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extraccion</a:t>
                      </a:r>
                      <a:endParaRPr lang="es-CL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codo 90 de 50/50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chuzo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codo 90 sol/hi 3/4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pala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codos 90 /25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stillson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  3/4 cobre 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alicate pico loro 12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32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punta corona n: 27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40/40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punta corona n: 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de 50/50 </a:t>
                      </a:r>
                      <a:r>
                        <a:rPr lang="es-C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hdpe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martillo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de 63/63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cortador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cañeria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cobre 3/4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de 75/75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allen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17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 de 90/90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allen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de las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sig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: medidas : 18-12-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coplasde</a:t>
                      </a:r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25/25 </a:t>
                      </a:r>
                      <a:r>
                        <a:rPr lang="es-C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hdpe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14-16.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guarda llaves plasticos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manometro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llaves bolas 3/4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pie de metro plastico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mt de tuberia hdpe de 25mm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gata para extrangular tuberia hdpe.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mt de tuberia hdpe de 50mm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soldadora electrofucion hdpe.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mt de tuberia hdpe de 90 mm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flibiometro planta 5,faja de 50.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reduccion de 50/25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flanges de 50 </a:t>
                      </a:r>
                      <a:r>
                        <a:rPr lang="pt-BR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mm.</a:t>
                      </a:r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 8 pernos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reducciones 32/25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union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hdpe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rosca azul 90mm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reducciones 40/25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llaves de giro para </a:t>
                      </a:r>
                      <a:r>
                        <a:rPr lang="es-CL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camaras</a:t>
                      </a:r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reducciones 40/32 hdpe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matriz principal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reducciones 50/32 hdpe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marco de sierra con sierra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reducciones 90/75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pliegos lija metal de 80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tapping 50/25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 butano para soplete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tapping 75/25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pastas de 100gr.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tee de 25 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carretere de soldadura de estaño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terminal 3/4 sol / hi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soplete para soldar estaño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tranciciones</a:t>
                      </a:r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25mm/he/3/4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tranciciones</a:t>
                      </a:r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25mm/hi/3/4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union 3/4 he/he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union 3/4 sol /he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592"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L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97" marR="5297" marT="52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union</a:t>
                      </a:r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americana 3/4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5297" marR="5297" marT="52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201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548680"/>
            <a:ext cx="6781800" cy="510952"/>
          </a:xfrm>
        </p:spPr>
        <p:txBody>
          <a:bodyPr>
            <a:noAutofit/>
          </a:bodyPr>
          <a:lstStyle/>
          <a:p>
            <a:r>
              <a:rPr lang="es-CL" sz="4000" dirty="0" smtClean="0"/>
              <a:t>Consumo agua M3 año 22-23</a:t>
            </a:r>
            <a:endParaRPr lang="es-CL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262750"/>
              </p:ext>
            </p:extLst>
          </p:nvPr>
        </p:nvGraphicFramePr>
        <p:xfrm>
          <a:off x="611560" y="1124744"/>
          <a:ext cx="7920880" cy="453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609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6120680" cy="432048"/>
          </a:xfrm>
        </p:spPr>
        <p:txBody>
          <a:bodyPr>
            <a:normAutofit/>
          </a:bodyPr>
          <a:lstStyle/>
          <a:p>
            <a:r>
              <a:rPr lang="es-CL" sz="1800" dirty="0" smtClean="0"/>
              <a:t>Información de Proyecto 2018  a 20 AÑOS</a:t>
            </a:r>
            <a:endParaRPr lang="es-CL" sz="1800" dirty="0"/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543638"/>
              </p:ext>
            </p:extLst>
          </p:nvPr>
        </p:nvGraphicFramePr>
        <p:xfrm>
          <a:off x="827584" y="836712"/>
          <a:ext cx="7543801" cy="792088"/>
        </p:xfrm>
        <a:graphic>
          <a:graphicData uri="http://schemas.openxmlformats.org/drawingml/2006/table">
            <a:tbl>
              <a:tblPr/>
              <a:tblGrid>
                <a:gridCol w="665906"/>
                <a:gridCol w="387663"/>
                <a:gridCol w="1191126"/>
                <a:gridCol w="737810"/>
                <a:gridCol w="703421"/>
                <a:gridCol w="825347"/>
                <a:gridCol w="815969"/>
                <a:gridCol w="837853"/>
                <a:gridCol w="665906"/>
                <a:gridCol w="712800"/>
              </a:tblGrid>
              <a:tr h="514163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Casas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Edificios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Medidores totales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habitantes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Densidad Poblacion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Crecimiento anual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Consumo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C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Consumo mes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77925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 H/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Viv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4626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501003"/>
              </p:ext>
            </p:extLst>
          </p:nvPr>
        </p:nvGraphicFramePr>
        <p:xfrm>
          <a:off x="827584" y="1700808"/>
          <a:ext cx="7543801" cy="375158"/>
        </p:xfrm>
        <a:graphic>
          <a:graphicData uri="http://schemas.openxmlformats.org/drawingml/2006/table">
            <a:tbl>
              <a:tblPr/>
              <a:tblGrid>
                <a:gridCol w="665906"/>
                <a:gridCol w="387663"/>
                <a:gridCol w="1191126"/>
                <a:gridCol w="737810"/>
                <a:gridCol w="703421"/>
                <a:gridCol w="825347"/>
                <a:gridCol w="815969"/>
                <a:gridCol w="837853"/>
                <a:gridCol w="665906"/>
                <a:gridCol w="712800"/>
              </a:tblGrid>
              <a:tr h="18796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2038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1871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 l/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hab</a:t>
                      </a:r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dia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6552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495394"/>
              </p:ext>
            </p:extLst>
          </p:nvPr>
        </p:nvGraphicFramePr>
        <p:xfrm>
          <a:off x="827584" y="2132856"/>
          <a:ext cx="7543801" cy="192278"/>
        </p:xfrm>
        <a:graphic>
          <a:graphicData uri="http://schemas.openxmlformats.org/drawingml/2006/table">
            <a:tbl>
              <a:tblPr/>
              <a:tblGrid>
                <a:gridCol w="665906"/>
                <a:gridCol w="387663"/>
                <a:gridCol w="1191126"/>
                <a:gridCol w="737810"/>
                <a:gridCol w="703421"/>
                <a:gridCol w="825347"/>
                <a:gridCol w="815969"/>
                <a:gridCol w="837853"/>
                <a:gridCol w="665906"/>
                <a:gridCol w="712800"/>
              </a:tblGrid>
              <a:tr h="187968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2023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378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5680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121291"/>
              </p:ext>
            </p:extLst>
          </p:nvPr>
        </p:nvGraphicFramePr>
        <p:xfrm>
          <a:off x="827584" y="2852936"/>
          <a:ext cx="2952328" cy="2619759"/>
        </p:xfrm>
        <a:graphic>
          <a:graphicData uri="http://schemas.openxmlformats.org/drawingml/2006/table">
            <a:tbl>
              <a:tblPr/>
              <a:tblGrid>
                <a:gridCol w="1823074"/>
                <a:gridCol w="1129254"/>
              </a:tblGrid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  <a:r>
                        <a:rPr lang="es-CL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potenciales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1344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Proyectado a 20 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Proyectado x año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19645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Utilizado 10 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1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369660"/>
              </p:ext>
            </p:extLst>
          </p:nvPr>
        </p:nvGraphicFramePr>
        <p:xfrm>
          <a:off x="5004046" y="2852936"/>
          <a:ext cx="3528393" cy="2376263"/>
        </p:xfrm>
        <a:graphic>
          <a:graphicData uri="http://schemas.openxmlformats.org/drawingml/2006/table">
            <a:tbl>
              <a:tblPr/>
              <a:tblGrid>
                <a:gridCol w="446806"/>
                <a:gridCol w="893609"/>
                <a:gridCol w="763563"/>
                <a:gridCol w="725786"/>
                <a:gridCol w="698629"/>
              </a:tblGrid>
              <a:tr h="61721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PROPUESTA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vert="wordArtVert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Arranques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Proyeccion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años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184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61721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Hasta</a:t>
                      </a:r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97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781800" cy="432048"/>
          </a:xfrm>
        </p:spPr>
        <p:txBody>
          <a:bodyPr>
            <a:normAutofit/>
          </a:bodyPr>
          <a:lstStyle/>
          <a:p>
            <a:r>
              <a:rPr lang="es-CL" sz="2000" dirty="0" smtClean="0"/>
              <a:t>Postulación a Factibilidades</a:t>
            </a:r>
            <a:endParaRPr lang="es-CL" sz="2000" dirty="0"/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327042"/>
              </p:ext>
            </p:extLst>
          </p:nvPr>
        </p:nvGraphicFramePr>
        <p:xfrm>
          <a:off x="899592" y="4149081"/>
          <a:ext cx="3009900" cy="360040"/>
        </p:xfrm>
        <a:graphic>
          <a:graphicData uri="http://schemas.openxmlformats.org/drawingml/2006/table">
            <a:tbl>
              <a:tblPr/>
              <a:tblGrid>
                <a:gridCol w="1091920"/>
                <a:gridCol w="940000"/>
                <a:gridCol w="977980"/>
              </a:tblGrid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Postulantes </a:t>
                      </a:r>
                      <a:r>
                        <a:rPr lang="es-CL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Factibildad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  <a:endParaRPr lang="es-C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jul-23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752493"/>
              </p:ext>
            </p:extLst>
          </p:nvPr>
        </p:nvGraphicFramePr>
        <p:xfrm>
          <a:off x="611560" y="1196752"/>
          <a:ext cx="7848873" cy="2232248"/>
        </p:xfrm>
        <a:graphic>
          <a:graphicData uri="http://schemas.openxmlformats.org/drawingml/2006/table">
            <a:tbl>
              <a:tblPr/>
              <a:tblGrid>
                <a:gridCol w="264717"/>
                <a:gridCol w="603556"/>
                <a:gridCol w="913275"/>
                <a:gridCol w="786211"/>
                <a:gridCol w="817977"/>
                <a:gridCol w="841803"/>
                <a:gridCol w="802094"/>
                <a:gridCol w="865626"/>
                <a:gridCol w="1056222"/>
                <a:gridCol w="897392"/>
              </a:tblGrid>
              <a:tr h="578939">
                <a:tc>
                  <a:txBody>
                    <a:bodyPr/>
                    <a:lstStyle/>
                    <a:p>
                      <a:pPr algn="l" fontAlgn="b"/>
                      <a:endParaRPr lang="es-CL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5" marR="7625" marT="76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CL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2024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</a:tr>
              <a:tr h="430069">
                <a:tc>
                  <a:txBody>
                    <a:bodyPr/>
                    <a:lstStyle/>
                    <a:p>
                      <a:pPr algn="l" fontAlgn="b"/>
                      <a:r>
                        <a:rPr lang="es-C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Mes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Enero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Febrero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Marzo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Abril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Mayo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Junio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Julio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Agosto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Septiembre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61162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Katherine Crespo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Mariela Robles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Alfredo Garrido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Jaime 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Chamblas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Tirso Osorio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Luzmira</a:t>
                      </a:r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Aravena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Jose </a:t>
                      </a:r>
                      <a:r>
                        <a:rPr lang="es-C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Antolin</a:t>
                      </a:r>
                      <a:endParaRPr lang="es-CL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Mario Figueroa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Noelia Karina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620">
                <a:tc>
                  <a:txBody>
                    <a:bodyPr/>
                    <a:lstStyle/>
                    <a:p>
                      <a:pPr algn="ctr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625" marR="7625" marT="76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Silvana Parra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Angel Rivas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Fabian Rojas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Lorena Osorio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Lorena Basaure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Fabian Rojas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Francisco Sepulveda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Lucrecia Vasquez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5" marR="7625" marT="76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65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Se entrega la </a:t>
            </a:r>
            <a:r>
              <a:rPr lang="es-CL" dirty="0" err="1" smtClean="0"/>
              <a:t>informacion</a:t>
            </a:r>
            <a:r>
              <a:rPr lang="es-CL" dirty="0" smtClean="0"/>
              <a:t> de los trabajos realizados en el APR.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642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2244</TotalTime>
  <Words>995</Words>
  <Application>Microsoft Office PowerPoint</Application>
  <PresentationFormat>Presentación en pantalla (4:3)</PresentationFormat>
  <Paragraphs>584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NewsPrint</vt:lpstr>
      <vt:lpstr>APR Huellanto bajo</vt:lpstr>
      <vt:lpstr>Apr Huellantu 2023</vt:lpstr>
      <vt:lpstr>Proyectos 2023.</vt:lpstr>
      <vt:lpstr>Analisis de agua Potable Nch. 409</vt:lpstr>
      <vt:lpstr>Trabajos realizados por el Apr</vt:lpstr>
      <vt:lpstr>Trabajos realizados por APR a costo de Usuario</vt:lpstr>
      <vt:lpstr>Materiales del APR 2023</vt:lpstr>
      <vt:lpstr>Consumo agua M3 año 22-23</vt:lpstr>
      <vt:lpstr>Información de Proyecto 2018  a 20 AÑOS</vt:lpstr>
      <vt:lpstr>Postulación a Factibilidades</vt:lpstr>
      <vt:lpstr>Conclusiones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Alcafood 2015</dc:title>
  <dc:creator>Ripley</dc:creator>
  <cp:lastModifiedBy>Administrador</cp:lastModifiedBy>
  <cp:revision>97</cp:revision>
  <dcterms:created xsi:type="dcterms:W3CDTF">2015-06-12T21:41:19Z</dcterms:created>
  <dcterms:modified xsi:type="dcterms:W3CDTF">2023-12-29T13:18:38Z</dcterms:modified>
</cp:coreProperties>
</file>